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1" r:id="rId3"/>
    <p:sldId id="257" r:id="rId4"/>
    <p:sldId id="258" r:id="rId5"/>
    <p:sldId id="259" r:id="rId6"/>
    <p:sldId id="260" r:id="rId7"/>
    <p:sldId id="267" r:id="rId8"/>
    <p:sldId id="268" r:id="rId9"/>
    <p:sldId id="262" r:id="rId10"/>
    <p:sldId id="269" r:id="rId11"/>
    <p:sldId id="264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42259AF7-894C-4A63-A39A-BE2CC3313994}">
          <p14:sldIdLst>
            <p14:sldId id="256"/>
          </p14:sldIdLst>
        </p14:section>
        <p14:section name="Sección sin título" id="{830D52B4-F1FB-4C1A-A909-C81289127147}">
          <p14:sldIdLst>
            <p14:sldId id="261"/>
            <p14:sldId id="257"/>
            <p14:sldId id="258"/>
            <p14:sldId id="259"/>
            <p14:sldId id="260"/>
            <p14:sldId id="267"/>
            <p14:sldId id="268"/>
            <p14:sldId id="262"/>
            <p14:sldId id="269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254"/>
    <a:srgbClr val="24B0A6"/>
    <a:srgbClr val="D4D649"/>
    <a:srgbClr val="D6E8E3"/>
    <a:srgbClr val="FAB638"/>
    <a:srgbClr val="143257"/>
    <a:srgbClr val="E97621"/>
    <a:srgbClr val="9B1B7D"/>
    <a:srgbClr val="E71B7E"/>
    <a:srgbClr val="D80E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94" autoAdjust="0"/>
    <p:restoredTop sz="95407" autoAdjust="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pPr/>
              <a:t>09/12/2019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pPr/>
              <a:t>09/12/2019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6892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5267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531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9272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9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173254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08455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E9762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E9762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417983" y="5308292"/>
            <a:ext cx="1519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E9762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E9762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08455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08455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Instructor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 flipV="1">
            <a:off x="10422554" y="5301390"/>
            <a:ext cx="1791480" cy="157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4736335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4736335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345185" y="2624805"/>
            <a:ext cx="515254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45185" y="2946403"/>
            <a:ext cx="515254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531" y="-41126"/>
            <a:ext cx="1509527" cy="126735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701709" y="5605495"/>
            <a:ext cx="1509527" cy="1267356"/>
          </a:xfrm>
          <a:prstGeom prst="rect">
            <a:avLst/>
          </a:prstGeom>
        </p:spPr>
      </p:pic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4FF9ED-B5D8-4AE9-8980-D4293FA2129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38200" y="4362450"/>
            <a:ext cx="4736336" cy="194627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endParaRPr lang="es-MX" dirty="0"/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A2604152-4626-45E5-88D0-5ED0FD59679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345715" y="4362450"/>
            <a:ext cx="5152547" cy="194627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9DF5C4D4-9ED5-4772-A6BD-A506EF47186C}"/>
              </a:ext>
            </a:extLst>
          </p:cNvPr>
          <p:cNvGrpSpPr/>
          <p:nvPr userDrawn="1"/>
        </p:nvGrpSpPr>
        <p:grpSpPr>
          <a:xfrm flipH="1">
            <a:off x="-9531" y="-41126"/>
            <a:ext cx="12220767" cy="6913977"/>
            <a:chOff x="-9531" y="-41126"/>
            <a:chExt cx="12220767" cy="6913977"/>
          </a:xfrm>
        </p:grpSpPr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32DB177E-9FE2-407B-8CC7-C19C26430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9531" y="-41126"/>
              <a:ext cx="1509527" cy="1267356"/>
            </a:xfrm>
            <a:prstGeom prst="rect">
              <a:avLst/>
            </a:prstGeom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0503E0A3-5486-415D-A994-A4C5BEF85F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0800000">
              <a:off x="10701709" y="5605495"/>
              <a:ext cx="1509527" cy="12673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pPr/>
              <a:t>09/12/2019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94" y="5207431"/>
            <a:ext cx="1767704" cy="165056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" y="0"/>
            <a:ext cx="1154229" cy="10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4D64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pPr/>
              <a:t>09/12/2019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1" y="0"/>
            <a:ext cx="12207497" cy="6857999"/>
            <a:chOff x="1" y="0"/>
            <a:chExt cx="12207497" cy="6857999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9794" y="5207431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" y="0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6E8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pPr/>
              <a:t>09/12/2019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1" y="0"/>
            <a:ext cx="12207497" cy="6857999"/>
            <a:chOff x="1" y="0"/>
            <a:chExt cx="12207497" cy="6857999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9794" y="5207431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" y="0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617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pPr/>
              <a:t>09/12/2019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9B1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68517"/>
            <a:ext cx="3932237" cy="1120966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9B1B7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4BCEC5CF-0DFC-4D24-A6F5-CEE8A3F1F68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41376" y="937141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3" name="Marcador de texto 5">
            <a:extLst>
              <a:ext uri="{FF2B5EF4-FFF2-40B4-BE49-F238E27FC236}">
                <a16:creationId xmlns:a16="http://schemas.microsoft.com/office/drawing/2014/main" id="{5CE6B406-1E39-413F-AFFB-C30FD5C02E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41988" y="1443841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9859EED5-A98B-496D-BD1E-D2CFC8D09D68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741376" y="2593095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5" name="Marcador de texto 5">
            <a:extLst>
              <a:ext uri="{FF2B5EF4-FFF2-40B4-BE49-F238E27FC236}">
                <a16:creationId xmlns:a16="http://schemas.microsoft.com/office/drawing/2014/main" id="{1C238D60-6780-45CB-B9D6-C38BBC69F4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41988" y="3099795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AAD61805-42AE-4D0C-B0ED-211B7C99AEA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5738202" y="4261789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62332001-DBD1-4896-910F-B7A7C5C4E46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38814" y="4768489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pPr/>
              <a:t>09/12/2019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9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Demuestra tus habilidades de liderazgo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D4D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2487645"/>
            <a:ext cx="10394950" cy="618970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  <a:spcBef>
                <a:spcPts val="1200"/>
              </a:spcBef>
            </a:pPr>
            <a:r>
              <a:rPr lang="es-MX" sz="1300" dirty="0">
                <a:solidFill>
                  <a:srgbClr val="173254"/>
                </a:solidFill>
              </a:rPr>
              <a:t>El tiempo programado de la junta se ha agotado pero un número importante de los asistentes aún están exponiendo inquietudes o aportaciones: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Situaciones inesperadas a </a:t>
            </a:r>
            <a:br>
              <a:rPr lang="es-MX" b="1" dirty="0"/>
            </a:br>
            <a:r>
              <a:rPr lang="es-MX" b="1" dirty="0"/>
              <a:t>resolver durante la junta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055067"/>
            <a:ext cx="10394950" cy="96404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5EF6DA5E-7805-422A-AB43-BB81D82EB3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4363942"/>
            <a:ext cx="9841523" cy="292468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s-MX" sz="1300" dirty="0">
                <a:solidFill>
                  <a:srgbClr val="173254"/>
                </a:solidFill>
              </a:rPr>
              <a:t>Algunos de los participantes solicitan mayores atribuciones o responsabilidades de los que habías decidido delegar:</a:t>
            </a: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A4B624C9-F52C-4330-8D6E-76BD1E565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4747846"/>
            <a:ext cx="10394950" cy="964039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56719B66-91D8-4277-93D6-36BC281388A8}"/>
              </a:ext>
            </a:extLst>
          </p:cNvPr>
          <p:cNvSpPr/>
          <p:nvPr/>
        </p:nvSpPr>
        <p:spPr>
          <a:xfrm>
            <a:off x="-28460" y="442354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896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D4D649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Conclusiones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2309446"/>
            <a:ext cx="10120313" cy="3496042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9" name="Diagrama de flujo: proceso 8">
            <a:extLst>
              <a:ext uri="{FF2B5EF4-FFF2-40B4-BE49-F238E27FC236}">
                <a16:creationId xmlns:a16="http://schemas.microsoft.com/office/drawing/2014/main" id="{575BFBA8-119F-4956-9FDC-D2897C03428D}"/>
              </a:ext>
            </a:extLst>
          </p:cNvPr>
          <p:cNvSpPr/>
          <p:nvPr/>
        </p:nvSpPr>
        <p:spPr>
          <a:xfrm>
            <a:off x="6058328" y="1"/>
            <a:ext cx="75344" cy="678094"/>
          </a:xfrm>
          <a:prstGeom prst="flowChartProcess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6EFF10C-57B7-455F-B2FA-DEACF0F69724}"/>
              </a:ext>
            </a:extLst>
          </p:cNvPr>
          <p:cNvSpPr txBox="1"/>
          <p:nvPr/>
        </p:nvSpPr>
        <p:spPr>
          <a:xfrm>
            <a:off x="1047750" y="1770185"/>
            <a:ext cx="10070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Escribe al menos tres reflexiones finales sobre la aplicación de tus habilidades de liderazgo.</a:t>
            </a:r>
          </a:p>
        </p:txBody>
      </p:sp>
    </p:spTree>
    <p:extLst>
      <p:ext uri="{BB962C8B-B14F-4D97-AF65-F5344CB8AC3E}">
        <p14:creationId xmlns:p14="http://schemas.microsoft.com/office/powerpoint/2010/main" val="106013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Define tu posición de liderazgo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173254"/>
                </a:solidFill>
              </a:rPr>
              <a:t>Puesto / Cargo a desempeñar: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B0223FA3-6305-4B6E-93EF-B1285DC3A4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Personal a cargo: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3FD360B3-4D2D-402B-8032-6820ED88DA1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A660E8AD-DB9D-49A4-BE0E-E86D6844FDD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843EA3F3-E172-442E-843C-731890DC77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es-MX" b="1" dirty="0">
                <a:solidFill>
                  <a:srgbClr val="9B1B7D"/>
                </a:solidFill>
                <a:sym typeface="Calibri"/>
              </a:rPr>
              <a:t>Situación actual </a:t>
            </a:r>
            <a:br>
              <a:rPr lang="es-MX" b="1" dirty="0">
                <a:solidFill>
                  <a:srgbClr val="9B1B7D"/>
                </a:solidFill>
                <a:sym typeface="Calibri"/>
              </a:rPr>
            </a:br>
            <a:r>
              <a:rPr lang="es-MX" b="1" dirty="0">
                <a:solidFill>
                  <a:srgbClr val="9B1B7D"/>
                </a:solidFill>
                <a:sym typeface="Calibri"/>
              </a:rPr>
              <a:t>del Proyecto / Organización / Equipo</a:t>
            </a:r>
            <a:endParaRPr lang="es-MX" b="1" dirty="0">
              <a:solidFill>
                <a:srgbClr val="9B1B7D"/>
              </a:solidFill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22B4E905-4A7E-434C-BF09-8745464DD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Descripción general:</a:t>
            </a:r>
          </a:p>
          <a:p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9D0D750-299E-4CBA-A22C-F9A766A08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6421648-0076-4154-B3C4-409990ED5ACC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s-MX" dirty="0"/>
              <a:t>Fortalezas:</a:t>
            </a:r>
          </a:p>
          <a:p>
            <a:endParaRPr lang="es-MX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F142B90E-7792-4C1A-B7F8-A0332BE701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13803848-FC8D-438A-A644-EEE33F80C1E7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s-MX" dirty="0"/>
              <a:t>Debilidades o retos:</a:t>
            </a:r>
          </a:p>
          <a:p>
            <a:endParaRPr lang="es-MX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D3026CED-579A-4DFF-A247-01D8B237BC1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08892"/>
          </a:xfrm>
        </p:spPr>
        <p:txBody>
          <a:bodyPr/>
          <a:lstStyle/>
          <a:p>
            <a:pPr lvl="0" algn="ctr">
              <a:spcBef>
                <a:spcPts val="0"/>
              </a:spcBef>
            </a:pPr>
            <a:r>
              <a:rPr lang="es-MX" sz="2500" b="1" dirty="0">
                <a:solidFill>
                  <a:srgbClr val="173254"/>
                </a:solidFill>
                <a:sym typeface="Calibri"/>
              </a:rPr>
              <a:t>Redacta tu visión</a:t>
            </a:r>
            <a:endParaRPr lang="es-MX" sz="2500" b="1" dirty="0">
              <a:solidFill>
                <a:srgbClr val="173254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41376" y="2743200"/>
            <a:ext cx="5614011" cy="2977662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213965E9-22F9-4875-AC82-CF26D6286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2977662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491ED3B-1574-4A92-BB9A-E5DF11B4ADD6}"/>
              </a:ext>
            </a:extLst>
          </p:cNvPr>
          <p:cNvSpPr txBox="1"/>
          <p:nvPr/>
        </p:nvSpPr>
        <p:spPr>
          <a:xfrm>
            <a:off x="836613" y="1828801"/>
            <a:ext cx="3932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9B1B7D"/>
                </a:solidFill>
              </a:rPr>
              <a:t>Breve historia que conecte la situación presente y la expectativa a futuro: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E4A2586-656B-4C0E-A643-424FE7969D17}"/>
              </a:ext>
            </a:extLst>
          </p:cNvPr>
          <p:cNvSpPr txBox="1"/>
          <p:nvPr/>
        </p:nvSpPr>
        <p:spPr>
          <a:xfrm>
            <a:off x="5741376" y="2105800"/>
            <a:ext cx="561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9B1B7D"/>
                </a:solidFill>
              </a:rPr>
              <a:t>Visión:</a:t>
            </a:r>
          </a:p>
        </p:txBody>
      </p:sp>
    </p:spTree>
    <p:extLst>
      <p:ext uri="{BB962C8B-B14F-4D97-AF65-F5344CB8AC3E}">
        <p14:creationId xmlns:p14="http://schemas.microsoft.com/office/powerpoint/2010/main" val="985962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</a:t>
            </a:r>
            <a:br>
              <a:rPr lang="es-MX" b="1" dirty="0">
                <a:sym typeface="Calibri"/>
              </a:rPr>
            </a:br>
            <a:r>
              <a:rPr lang="es-MX" b="1" dirty="0">
                <a:sym typeface="Calibri"/>
              </a:rPr>
              <a:t>para comunicar tu visión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/>
              <a:t>¿A quiénes comunicarás tu visión?</a:t>
            </a:r>
            <a:r>
              <a:rPr lang="es-MX" b="0" dirty="0"/>
              <a:t> Justifica por qué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38200" y="3588271"/>
            <a:ext cx="10515600" cy="268288"/>
          </a:xfrm>
        </p:spPr>
        <p:txBody>
          <a:bodyPr/>
          <a:lstStyle/>
          <a:p>
            <a:r>
              <a:rPr lang="es-MX" dirty="0"/>
              <a:t>Por qué medios harás llegar tu enunciado de visión a todos los interesados?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38200" y="3927077"/>
            <a:ext cx="10515600" cy="268288"/>
          </a:xfrm>
        </p:spPr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38200" y="4714040"/>
            <a:ext cx="10515600" cy="268287"/>
          </a:xfrm>
        </p:spPr>
        <p:txBody>
          <a:bodyPr>
            <a:noAutofit/>
          </a:bodyPr>
          <a:lstStyle/>
          <a:p>
            <a:r>
              <a:rPr lang="es-MX" dirty="0"/>
              <a:t>¿Qué líneas de acción generales representa esta visión para tu equipo</a:t>
            </a:r>
            <a:r>
              <a:rPr lang="es-MX" b="0" dirty="0"/>
              <a:t>? (Escribe al menos una por área o encargado de área)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id="{72019FB3-CB9F-47F7-8430-E3E30449F53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38200" y="5346706"/>
            <a:ext cx="10515600" cy="889971"/>
          </a:xfrm>
        </p:spPr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487041"/>
              </p:ext>
            </p:extLst>
          </p:nvPr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173254"/>
                          </a:solidFill>
                        </a:rPr>
                        <a:t>Pautas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B6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pic>
        <p:nvPicPr>
          <p:cNvPr id="9" name="Gráfico 8">
            <a:extLst>
              <a:ext uri="{FF2B5EF4-FFF2-40B4-BE49-F238E27FC236}">
                <a16:creationId xmlns:a16="http://schemas.microsoft.com/office/drawing/2014/main" id="{740E6E36-F594-47CD-B5BE-A83F17D835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2600" y="1607717"/>
            <a:ext cx="1066800" cy="10668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601308" y="2784663"/>
            <a:ext cx="298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Preparar la reunión</a:t>
            </a:r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">
            <a:extLst>
              <a:ext uri="{FF2B5EF4-FFF2-40B4-BE49-F238E27FC236}">
                <a16:creationId xmlns:a16="http://schemas.microsoft.com/office/drawing/2014/main" id="{86FE2462-F193-4F5E-8CC1-8545CD6E68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51149" y="1596266"/>
            <a:ext cx="1089702" cy="1089702"/>
          </a:xfrm>
          <a:prstGeom prst="rect">
            <a:avLst/>
          </a:prstGeom>
        </p:spPr>
      </p:pic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68569"/>
              </p:ext>
            </p:extLst>
          </p:nvPr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173254"/>
                          </a:solidFill>
                        </a:rPr>
                        <a:t>Pautas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6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6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6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4D64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4D64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4D64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601308" y="2784663"/>
            <a:ext cx="298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Liderar la reunión</a:t>
            </a:r>
          </a:p>
        </p:txBody>
      </p:sp>
    </p:spTree>
    <p:extLst>
      <p:ext uri="{BB962C8B-B14F-4D97-AF65-F5344CB8AC3E}">
        <p14:creationId xmlns:p14="http://schemas.microsoft.com/office/powerpoint/2010/main" val="3511011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/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173254"/>
                          </a:solidFill>
                        </a:rPr>
                        <a:t>Pautas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B6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pic>
        <p:nvPicPr>
          <p:cNvPr id="9" name="Gráfico 8">
            <a:extLst>
              <a:ext uri="{FF2B5EF4-FFF2-40B4-BE49-F238E27FC236}">
                <a16:creationId xmlns:a16="http://schemas.microsoft.com/office/drawing/2014/main" id="{740E6E36-F594-47CD-B5BE-A83F17D835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2600" y="1607717"/>
            <a:ext cx="1066800" cy="10668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117731" y="2784663"/>
            <a:ext cx="3956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Dar seguimiento a la reunión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C6456199-0DD1-42B4-B936-64B6EFA2EA2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563200" y="1612595"/>
            <a:ext cx="1065600" cy="10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32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173254"/>
                </a:solidFill>
              </a:rPr>
              <a:t>Uno de los participantes que debía presentar información durante la junta no llega a la reunión: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Situaciones inesperadas a </a:t>
            </a:r>
            <a:br>
              <a:rPr lang="es-MX" b="1" dirty="0"/>
            </a:br>
            <a:r>
              <a:rPr lang="es-MX" b="1" dirty="0"/>
              <a:t>resolver durante la junta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5EF6DA5E-7805-422A-AB43-BB81D82EB3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4363941"/>
            <a:ext cx="9841523" cy="559751"/>
          </a:xfrm>
        </p:spPr>
        <p:txBody>
          <a:bodyPr>
            <a:normAutofit/>
          </a:bodyPr>
          <a:lstStyle/>
          <a:p>
            <a:r>
              <a:rPr lang="es-MX" sz="1300" dirty="0">
                <a:solidFill>
                  <a:srgbClr val="173254"/>
                </a:solidFill>
              </a:rPr>
              <a:t>Uno de los miembros del equipo expresa desacuerdo con la visión propuesta y muestra gran influencia en una parte de los asistentes:</a:t>
            </a:r>
          </a:p>
          <a:p>
            <a:endParaRPr lang="es-MX" dirty="0"/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A4B624C9-F52C-4330-8D6E-76BD1E565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4923691"/>
            <a:ext cx="10394950" cy="964039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56719B66-91D8-4277-93D6-36BC281388A8}"/>
              </a:ext>
            </a:extLst>
          </p:cNvPr>
          <p:cNvSpPr/>
          <p:nvPr/>
        </p:nvSpPr>
        <p:spPr>
          <a:xfrm>
            <a:off x="-28460" y="442354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5898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291</Words>
  <Application>Microsoft Office PowerPoint</Application>
  <PresentationFormat>Panorámica</PresentationFormat>
  <Paragraphs>48</Paragraphs>
  <Slides>11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Define tu posición de liderazgo</vt:lpstr>
      <vt:lpstr>Situación actual  del Proyecto / Organización / Equipo</vt:lpstr>
      <vt:lpstr>Redacta tu visión</vt:lpstr>
      <vt:lpstr>Planea una junta efectiva para comunicar tu visión</vt:lpstr>
      <vt:lpstr>Planea una junta efectiva para comunicar tu visión</vt:lpstr>
      <vt:lpstr>Planea una junta efectiva para comunicar tu visión</vt:lpstr>
      <vt:lpstr>Planea una junta efectiva para comunicar tu visión</vt:lpstr>
      <vt:lpstr>Situaciones inesperadas a  resolver durante la junta</vt:lpstr>
      <vt:lpstr>Situaciones inesperadas a  resolver durante la junta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pong_ef</cp:lastModifiedBy>
  <cp:revision>73</cp:revision>
  <dcterms:created xsi:type="dcterms:W3CDTF">2019-10-02T17:46:59Z</dcterms:created>
  <dcterms:modified xsi:type="dcterms:W3CDTF">2019-12-09T21:58:50Z</dcterms:modified>
</cp:coreProperties>
</file>