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0" r:id="rId5"/>
    <p:sldId id="263" r:id="rId6"/>
    <p:sldId id="262" r:id="rId7"/>
    <p:sldId id="266" r:id="rId8"/>
    <p:sldId id="267" r:id="rId9"/>
    <p:sldId id="261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80A2"/>
    <a:srgbClr val="9B1B7D"/>
    <a:srgbClr val="D6E8E3"/>
    <a:srgbClr val="24B2A6"/>
    <a:srgbClr val="86BB25"/>
    <a:srgbClr val="0E855A"/>
    <a:srgbClr val="E97621"/>
    <a:srgbClr val="D4D649"/>
    <a:srgbClr val="173254"/>
    <a:srgbClr val="E71B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5407" autoAdjust="0"/>
  </p:normalViewPr>
  <p:slideViewPr>
    <p:cSldViewPr snapToGrid="0">
      <p:cViewPr varScale="1">
        <p:scale>
          <a:sx n="86" d="100"/>
          <a:sy n="86" d="100"/>
        </p:scale>
        <p:origin x="330" y="90"/>
      </p:cViewPr>
      <p:guideLst>
        <p:guide orient="horz" pos="220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pPr/>
              <a:t>10/12/2019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pPr/>
              <a:t>10/12/2019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pPr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pPr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140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480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D6E8E3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08455" y="4351180"/>
            <a:ext cx="785502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24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E9762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247DD5A-E21A-4AF4-BECA-2567608EF0EE}"/>
              </a:ext>
            </a:extLst>
          </p:cNvPr>
          <p:cNvSpPr txBox="1"/>
          <p:nvPr userDrawn="1"/>
        </p:nvSpPr>
        <p:spPr>
          <a:xfrm>
            <a:off x="1615806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F7AA37-162F-41DF-BE0F-347CB76711AB}"/>
              </a:ext>
            </a:extLst>
          </p:cNvPr>
          <p:cNvSpPr txBox="1"/>
          <p:nvPr userDrawn="1"/>
        </p:nvSpPr>
        <p:spPr>
          <a:xfrm>
            <a:off x="1615806" y="4821113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F93D0F-0F94-4296-A0B9-F186F4BBF7E1}"/>
              </a:ext>
            </a:extLst>
          </p:cNvPr>
          <p:cNvSpPr txBox="1"/>
          <p:nvPr userDrawn="1"/>
        </p:nvSpPr>
        <p:spPr>
          <a:xfrm>
            <a:off x="1378226" y="5183604"/>
            <a:ext cx="1559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Instructor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19471" y="4825319"/>
            <a:ext cx="785502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38463" y="5310188"/>
            <a:ext cx="7854950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Instructor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D139FDA6-E289-4757-94E1-6F122374CC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 flipV="1">
            <a:off x="10411537" y="5306818"/>
            <a:ext cx="1791480" cy="156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7325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393223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3932237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id="{C19C9FDF-5D95-436D-A11B-F6CDA0ABC6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501101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1" name="Marcador de texto 17">
            <a:extLst>
              <a:ext uri="{FF2B5EF4-FFF2-40B4-BE49-F238E27FC236}">
                <a16:creationId xmlns:a16="http://schemas.microsoft.com/office/drawing/2014/main" id="{61F760FF-9968-451B-86C6-3DFCD0DD8E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853717"/>
            <a:ext cx="3932237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37097" y="2624805"/>
            <a:ext cx="5860636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37097" y="2946403"/>
            <a:ext cx="5860636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C8EB9DD5-A8DC-49F2-9761-5D61A45FF9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7097" y="4501101"/>
            <a:ext cx="5860636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5" name="Marcador de texto 17">
            <a:extLst>
              <a:ext uri="{FF2B5EF4-FFF2-40B4-BE49-F238E27FC236}">
                <a16:creationId xmlns:a16="http://schemas.microsoft.com/office/drawing/2014/main" id="{CE4C84FF-D282-496A-99BB-FD43B2C97E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37097" y="4853717"/>
            <a:ext cx="5860636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531" y="-41126"/>
            <a:ext cx="1509527" cy="1267356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BFFDD1D6-5A74-4568-B923-228625044A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0701709" y="5605495"/>
            <a:ext cx="1509527" cy="1267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7325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9DF5C4D4-9ED5-4772-A6BD-A506EF47186C}"/>
              </a:ext>
            </a:extLst>
          </p:cNvPr>
          <p:cNvGrpSpPr/>
          <p:nvPr userDrawn="1"/>
        </p:nvGrpSpPr>
        <p:grpSpPr>
          <a:xfrm flipH="1">
            <a:off x="-9531" y="-41126"/>
            <a:ext cx="12220767" cy="6913977"/>
            <a:chOff x="-9531" y="-41126"/>
            <a:chExt cx="12220767" cy="6913977"/>
          </a:xfrm>
        </p:grpSpPr>
        <p:pic>
          <p:nvPicPr>
            <p:cNvPr id="15" name="Imagen 14">
              <a:extLst>
                <a:ext uri="{FF2B5EF4-FFF2-40B4-BE49-F238E27FC236}">
                  <a16:creationId xmlns:a16="http://schemas.microsoft.com/office/drawing/2014/main" id="{32DB177E-9FE2-407B-8CC7-C19C26430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9531" y="-41126"/>
              <a:ext cx="1509527" cy="1267356"/>
            </a:xfrm>
            <a:prstGeom prst="rect">
              <a:avLst/>
            </a:prstGeom>
          </p:spPr>
        </p:pic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id="{0503E0A3-5486-415D-A994-A4C5BEF85F8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10800000">
              <a:off x="10701709" y="5605495"/>
              <a:ext cx="1509527" cy="12673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pPr/>
              <a:t>10/12/2019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794" y="5207431"/>
            <a:ext cx="1767704" cy="1650568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BF49817-BED4-4DFD-A47D-91F4121077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" y="0"/>
            <a:ext cx="1154229" cy="107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4D64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pPr/>
              <a:t>10/12/2019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>
            <a:noAutofit/>
          </a:bodyPr>
          <a:lstStyle>
            <a:lvl1pPr marL="0" indent="0">
              <a:buNone/>
              <a:defRPr lang="es-MX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B082C03-1C99-4A25-8D2B-87119E169F41}"/>
              </a:ext>
            </a:extLst>
          </p:cNvPr>
          <p:cNvGrpSpPr/>
          <p:nvPr userDrawn="1"/>
        </p:nvGrpSpPr>
        <p:grpSpPr>
          <a:xfrm flipH="1">
            <a:off x="1" y="0"/>
            <a:ext cx="12207497" cy="6857999"/>
            <a:chOff x="1" y="0"/>
            <a:chExt cx="12207497" cy="6857999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07363C51-E4C0-4495-B6CF-3BF2E33E77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9794" y="5207431"/>
              <a:ext cx="1767704" cy="1650568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307D1F69-A64C-45D0-B499-6AED1597D8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" y="0"/>
              <a:ext cx="1154229" cy="10777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pPr/>
              <a:t>10/12/2019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0536CA-09F8-45AF-98B8-77BD0629E175}"/>
              </a:ext>
            </a:extLst>
          </p:cNvPr>
          <p:cNvSpPr/>
          <p:nvPr userDrawn="1"/>
        </p:nvSpPr>
        <p:spPr>
          <a:xfrm>
            <a:off x="0" y="6262240"/>
            <a:ext cx="12192000" cy="611436"/>
          </a:xfrm>
          <a:prstGeom prst="rect">
            <a:avLst/>
          </a:prstGeom>
          <a:solidFill>
            <a:srgbClr val="E976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EBC70B6-0014-4D6E-A3FD-204BCAD4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AC4DCD-65E6-4696-9DD8-3A4B43EDE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212563"/>
            <a:ext cx="5614011" cy="4432874"/>
          </a:xfrm>
        </p:spPr>
        <p:txBody>
          <a:bodyPr/>
          <a:lstStyle>
            <a:lvl1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21B9FA-7A7B-430A-AF7E-88664702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9B1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D4D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pPr/>
              <a:t>10/12/2019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rgbClr val="D6E8E3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Actividad Responsabilidad Social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D4D6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4463"/>
            <a:ext cx="3932237" cy="1336431"/>
          </a:xfrm>
        </p:spPr>
        <p:txBody>
          <a:bodyPr>
            <a:normAutofit/>
          </a:bodyPr>
          <a:lstStyle/>
          <a:p>
            <a:r>
              <a:rPr lang="es-MX" altLang="en-US" sz="2400" b="1" dirty="0">
                <a:solidFill>
                  <a:srgbClr val="9B1B7D"/>
                </a:solidFill>
              </a:rPr>
              <a:t>Define el proyecto:</a:t>
            </a:r>
            <a:endParaRPr lang="es-MX" sz="2600" b="1" dirty="0">
              <a:solidFill>
                <a:srgbClr val="9B1B7D"/>
              </a:solidFill>
            </a:endParaRPr>
          </a:p>
        </p:txBody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7025B743-5AA1-4CEB-A93C-2B640F74A7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80493"/>
            <a:ext cx="3932237" cy="3465757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644E33B-89FB-4954-9675-BF5DCE22FCB3}"/>
              </a:ext>
            </a:extLst>
          </p:cNvPr>
          <p:cNvSpPr txBox="1"/>
          <p:nvPr/>
        </p:nvSpPr>
        <p:spPr>
          <a:xfrm>
            <a:off x="839788" y="1735018"/>
            <a:ext cx="393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1480A2"/>
                </a:solidFill>
              </a:rPr>
              <a:t>Mi </a:t>
            </a:r>
            <a:r>
              <a:rPr lang="en-US" altLang="en-US" b="1" dirty="0" err="1">
                <a:solidFill>
                  <a:srgbClr val="1480A2"/>
                </a:solidFill>
              </a:rPr>
              <a:t>proyecto</a:t>
            </a:r>
            <a:r>
              <a:rPr lang="en-US" altLang="en-US" b="1" dirty="0">
                <a:solidFill>
                  <a:srgbClr val="1480A2"/>
                </a:solidFill>
              </a:rPr>
              <a:t> es:</a:t>
            </a:r>
          </a:p>
        </p:txBody>
      </p:sp>
    </p:spTree>
    <p:extLst>
      <p:ext uri="{BB962C8B-B14F-4D97-AF65-F5344CB8AC3E}">
        <p14:creationId xmlns:p14="http://schemas.microsoft.com/office/powerpoint/2010/main" val="2311164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b="1" dirty="0"/>
              <a:t>Reglas de formalidad:</a:t>
            </a:r>
            <a:endParaRPr lang="es-MX" b="1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altLang="en-US" dirty="0"/>
              <a:t>Regla 1:</a:t>
            </a: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F451669F-C134-48FF-B97F-A669F95E9DF7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altLang="en-US" dirty="0"/>
              <a:t>Regla 2: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CB6120-5060-4422-BEE0-276F3F868DCE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8" name="Marcador de contenido 27">
            <a:extLst>
              <a:ext uri="{FF2B5EF4-FFF2-40B4-BE49-F238E27FC236}">
                <a16:creationId xmlns:a16="http://schemas.microsoft.com/office/drawing/2014/main" id="{26165E67-7081-4A8B-B697-9E735080CB40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Autofit/>
          </a:bodyPr>
          <a:lstStyle/>
          <a:p>
            <a:r>
              <a:rPr lang="es-MX" altLang="en-US" dirty="0"/>
              <a:t>Regla 3: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F229C7A-60DC-4697-BE03-4E6FC653F91B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6542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b="1" dirty="0"/>
              <a:t>Reglas de formalidad:</a:t>
            </a:r>
            <a:endParaRPr lang="es-MX" b="1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altLang="en-US" dirty="0"/>
              <a:t>Regla 4:</a:t>
            </a: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D6D01FE5-AF39-4092-A69B-4384EAFB530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altLang="en-US" dirty="0"/>
              <a:t>Regla 5:</a:t>
            </a:r>
            <a:r>
              <a:rPr lang="en-US" altLang="en-US" dirty="0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E57280-88F1-4CA6-87D0-813CC4FD81C1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2485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5" y="1361539"/>
            <a:ext cx="3437159" cy="1063481"/>
          </a:xfrm>
        </p:spPr>
        <p:txBody>
          <a:bodyPr>
            <a:normAutofit fontScale="90000"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Manejo responsable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de conflictos: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828799"/>
            <a:ext cx="5614011" cy="3816637"/>
          </a:xfrm>
        </p:spPr>
        <p:txBody>
          <a:bodyPr>
            <a:normAutofit/>
          </a:bodyPr>
          <a:lstStyle/>
          <a:p>
            <a:pPr marL="0" indent="0">
              <a:buClr>
                <a:srgbClr val="1480A2"/>
              </a:buClr>
              <a:buNone/>
            </a:pPr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8C38AF6-7444-431C-B8F3-76848C944062}"/>
              </a:ext>
            </a:extLst>
          </p:cNvPr>
          <p:cNvSpPr txBox="1"/>
          <p:nvPr/>
        </p:nvSpPr>
        <p:spPr>
          <a:xfrm>
            <a:off x="684215" y="2579079"/>
            <a:ext cx="358298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 sz="1600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Describe la situación conflictiva: </a:t>
            </a:r>
          </a:p>
          <a:p>
            <a:pPr>
              <a:defRPr/>
            </a:pP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Comunica tu opinión educadamente.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Considera otros puntos de vista con una mente abierta.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Practica la responsabilidad personal.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Busca un resultado positivo.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Difiere respetuosamente y sigue adelante.</a:t>
            </a:r>
          </a:p>
        </p:txBody>
      </p:sp>
    </p:spTree>
    <p:extLst>
      <p:ext uri="{BB962C8B-B14F-4D97-AF65-F5344CB8AC3E}">
        <p14:creationId xmlns:p14="http://schemas.microsoft.com/office/powerpoint/2010/main" val="765526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45855CE8-8298-4F51-BC98-B02B4DDA4D6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2487644"/>
            <a:ext cx="10394950" cy="849918"/>
          </a:xfrm>
        </p:spPr>
        <p:txBody>
          <a:bodyPr>
            <a:normAutofit fontScale="77500" lnSpcReduction="20000"/>
          </a:bodyPr>
          <a:lstStyle/>
          <a:p>
            <a:r>
              <a:rPr lang="es-MX" sz="1900" dirty="0">
                <a:solidFill>
                  <a:srgbClr val="1480A2"/>
                </a:solidFill>
              </a:rPr>
              <a:t>¿De qué manera aprenderás sobre la comunidad local para observar el impacto del proyecto?</a:t>
            </a:r>
          </a:p>
          <a:p>
            <a:r>
              <a:rPr lang="es-MX" sz="1900" dirty="0">
                <a:solidFill>
                  <a:srgbClr val="1480A2"/>
                </a:solidFill>
              </a:rPr>
              <a:t>¿Cuál será el impacto positivo y el impacto negativo del proyecto?</a:t>
            </a:r>
          </a:p>
          <a:p>
            <a:r>
              <a:rPr lang="es-MX" sz="1900" dirty="0">
                <a:solidFill>
                  <a:srgbClr val="1480A2"/>
                </a:solidFill>
              </a:rPr>
              <a:t>¿Qué acciones tendrás que cuidar para mostrarte responsable y ético a lo largo del proyecto?</a:t>
            </a:r>
          </a:p>
          <a:p>
            <a:endParaRPr lang="es-MX" dirty="0">
              <a:solidFill>
                <a:srgbClr val="1480A2"/>
              </a:solidFill>
            </a:endParaRPr>
          </a:p>
          <a:p>
            <a:endParaRPr lang="es-MX" dirty="0">
              <a:solidFill>
                <a:srgbClr val="1480A2"/>
              </a:solidFill>
            </a:endParaRP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id="{96ABAC5C-F7F4-4F4F-A094-DA38420F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Contribución al mundo que te rodea:</a:t>
            </a:r>
            <a:endParaRPr lang="es-MX" dirty="0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C81C0012-BB9B-47AA-97B3-CB1DF45C1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691596"/>
            <a:ext cx="10394950" cy="2042161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1A873971-6E7E-4992-A637-E73E79A4EADD}"/>
              </a:ext>
            </a:extLst>
          </p:cNvPr>
          <p:cNvSpPr/>
          <p:nvPr/>
        </p:nvSpPr>
        <p:spPr>
          <a:xfrm>
            <a:off x="541167" y="252206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56719B66-91D8-4277-93D6-36BC281388A8}"/>
              </a:ext>
            </a:extLst>
          </p:cNvPr>
          <p:cNvSpPr/>
          <p:nvPr/>
        </p:nvSpPr>
        <p:spPr>
          <a:xfrm>
            <a:off x="-21540" y="3767052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F3AE8E5E-88BD-4900-AAE7-603829B57F6A}"/>
              </a:ext>
            </a:extLst>
          </p:cNvPr>
          <p:cNvSpPr/>
          <p:nvPr/>
        </p:nvSpPr>
        <p:spPr>
          <a:xfrm>
            <a:off x="11616709" y="6344050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0589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5" y="1220863"/>
            <a:ext cx="3437159" cy="1063481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Apertura a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la diversidad: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828799"/>
            <a:ext cx="5614011" cy="3816637"/>
          </a:xfrm>
        </p:spPr>
        <p:txBody>
          <a:bodyPr>
            <a:normAutofit/>
          </a:bodyPr>
          <a:lstStyle/>
          <a:p>
            <a:pPr marL="0" indent="0">
              <a:buClr>
                <a:srgbClr val="1480A2"/>
              </a:buClr>
              <a:buNone/>
            </a:pPr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8C38AF6-7444-431C-B8F3-76848C944062}"/>
              </a:ext>
            </a:extLst>
          </p:cNvPr>
          <p:cNvSpPr txBox="1"/>
          <p:nvPr/>
        </p:nvSpPr>
        <p:spPr>
          <a:xfrm>
            <a:off x="684215" y="2438403"/>
            <a:ext cx="343715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 sz="1600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Describe una condición relacionada con la diversidad:</a:t>
            </a:r>
          </a:p>
          <a:p>
            <a:pPr>
              <a:defRPr/>
            </a:pP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Comprenderé mi propia perspectiva: 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Respetaré las perspectivas de los demás: 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Desafiaré mis miedos, prejuicios y estereotipos: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Seré un alumno abierto y reflexivo: 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Construiré oportunidades: </a:t>
            </a:r>
          </a:p>
        </p:txBody>
      </p:sp>
    </p:spTree>
    <p:extLst>
      <p:ext uri="{BB962C8B-B14F-4D97-AF65-F5344CB8AC3E}">
        <p14:creationId xmlns:p14="http://schemas.microsoft.com/office/powerpoint/2010/main" val="87873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5" y="1220863"/>
            <a:ext cx="3437159" cy="1063481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Toma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decisiones éticas: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828799"/>
            <a:ext cx="5614011" cy="3816637"/>
          </a:xfrm>
        </p:spPr>
        <p:txBody>
          <a:bodyPr>
            <a:normAutofit/>
          </a:bodyPr>
          <a:lstStyle/>
          <a:p>
            <a:pPr marL="0" indent="0">
              <a:buClr>
                <a:srgbClr val="1480A2"/>
              </a:buClr>
              <a:buNone/>
            </a:pPr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8C38AF6-7444-431C-B8F3-76848C944062}"/>
              </a:ext>
            </a:extLst>
          </p:cNvPr>
          <p:cNvSpPr txBox="1"/>
          <p:nvPr/>
        </p:nvSpPr>
        <p:spPr>
          <a:xfrm>
            <a:off x="684216" y="2438403"/>
            <a:ext cx="33133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 sz="1600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Expón el conflicto ético:</a:t>
            </a:r>
          </a:p>
          <a:p>
            <a:pPr>
              <a:defRPr/>
            </a:pP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buClr>
                <a:srgbClr val="1480A2"/>
              </a:buClr>
              <a:buFont typeface="+mj-lt"/>
              <a:buAutoNum type="alphaLcParenR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a. Identifica el problema.</a:t>
            </a:r>
          </a:p>
          <a:p>
            <a:pPr marL="342900" indent="-342900">
              <a:buClr>
                <a:srgbClr val="1480A2"/>
              </a:buClr>
              <a:buFont typeface="+mj-lt"/>
              <a:buAutoNum type="alphaLcParenR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b. Analízalo, tomando en cuenta:</a:t>
            </a:r>
          </a:p>
          <a:p>
            <a:pPr marL="800100" lvl="1" indent="-342900">
              <a:buClr>
                <a:srgbClr val="1480A2"/>
              </a:buClr>
              <a:buFont typeface="Open Sans" panose="020B0606030504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 que es correcto </a:t>
            </a:r>
          </a:p>
          <a:p>
            <a:pPr marL="800100" lvl="1" indent="-342900">
              <a:buClr>
                <a:srgbClr val="1480A2"/>
              </a:buClr>
              <a:buFont typeface="Open Sans" panose="020B0606030504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Cómo tu decisión afecta a otros</a:t>
            </a:r>
          </a:p>
          <a:p>
            <a:pPr marL="800100" lvl="1" indent="-342900">
              <a:buClr>
                <a:srgbClr val="1480A2"/>
              </a:buClr>
              <a:buFont typeface="Open Sans" panose="020B0606030504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 ley o los códigos de conducta</a:t>
            </a:r>
          </a:p>
          <a:p>
            <a:pPr marL="800100" lvl="1" indent="-342900">
              <a:buClr>
                <a:srgbClr val="1480A2"/>
              </a:buClr>
              <a:buFont typeface="Open Sans" panose="020B0606030504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Las consecuencias </a:t>
            </a:r>
          </a:p>
          <a:p>
            <a:pPr marL="342900" indent="-342900">
              <a:buClr>
                <a:srgbClr val="1480A2"/>
              </a:buClr>
              <a:buFont typeface="+mj-lt"/>
              <a:buAutoNum type="alphaLcParenR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c. Toma la decisión más ética.</a:t>
            </a:r>
          </a:p>
        </p:txBody>
      </p:sp>
    </p:spTree>
    <p:extLst>
      <p:ext uri="{BB962C8B-B14F-4D97-AF65-F5344CB8AC3E}">
        <p14:creationId xmlns:p14="http://schemas.microsoft.com/office/powerpoint/2010/main" val="1306646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Lleva a cabo acciones sustentables: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1" y="2589635"/>
            <a:ext cx="9970476" cy="1079688"/>
          </a:xfrm>
        </p:spPr>
        <p:txBody>
          <a:bodyPr>
            <a:noAutofit/>
          </a:bodyPr>
          <a:lstStyle/>
          <a:p>
            <a:pPr>
              <a:lnSpc>
                <a:spcPts val="1400"/>
              </a:lnSpc>
            </a:pPr>
            <a:r>
              <a:rPr lang="es-MX" sz="1400" dirty="0">
                <a:solidFill>
                  <a:srgbClr val="1480A2"/>
                </a:solidFill>
              </a:rPr>
              <a:t>¿De qué manera estarás actualizado sobre temas ambientales y de sustentabilidad que pudieran relacionarse con tu proyecto?</a:t>
            </a:r>
          </a:p>
          <a:p>
            <a:pPr>
              <a:lnSpc>
                <a:spcPts val="1400"/>
              </a:lnSpc>
            </a:pPr>
            <a:r>
              <a:rPr lang="es-MX" sz="1400" dirty="0">
                <a:solidFill>
                  <a:srgbClr val="1480A2"/>
                </a:solidFill>
              </a:rPr>
              <a:t>¿De qué forma reciclarás los materiales que se vincularán con tu proyecto?</a:t>
            </a:r>
          </a:p>
          <a:p>
            <a:pPr>
              <a:lnSpc>
                <a:spcPts val="1400"/>
              </a:lnSpc>
            </a:pPr>
            <a:r>
              <a:rPr lang="es-MX" sz="1400" dirty="0">
                <a:solidFill>
                  <a:srgbClr val="1480A2"/>
                </a:solidFill>
              </a:rPr>
              <a:t>¿Cómo buscarás reducir la huella ecológica que genere el proyecto?</a:t>
            </a:r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213E0E22-7D0A-4766-AFD7-C588B48932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893768"/>
            <a:ext cx="10331233" cy="2321808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39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353800" y="5687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9539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277</Words>
  <Application>Microsoft Office PowerPoint</Application>
  <PresentationFormat>Panorámica</PresentationFormat>
  <Paragraphs>46</Paragraphs>
  <Slides>9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Define el proyecto:</vt:lpstr>
      <vt:lpstr>Reglas de formalidad:</vt:lpstr>
      <vt:lpstr>Reglas de formalidad:</vt:lpstr>
      <vt:lpstr>Manejo responsable  de conflictos:</vt:lpstr>
      <vt:lpstr>Contribución al mundo que te rodea:</vt:lpstr>
      <vt:lpstr>Apertura a  la diversidad:</vt:lpstr>
      <vt:lpstr>Toma  decisiones éticas:</vt:lpstr>
      <vt:lpstr>Lleva a cabo acciones sustentables: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PONG_MN</cp:lastModifiedBy>
  <cp:revision>68</cp:revision>
  <dcterms:created xsi:type="dcterms:W3CDTF">2019-10-02T17:46:59Z</dcterms:created>
  <dcterms:modified xsi:type="dcterms:W3CDTF">2019-12-10T23:14:46Z</dcterms:modified>
</cp:coreProperties>
</file>