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3" r:id="rId2"/>
    <p:sldMasterId id="2147483654" r:id="rId3"/>
    <p:sldMasterId id="2147483655" r:id="rId4"/>
    <p:sldMasterId id="2147483656" r:id="rId5"/>
    <p:sldMasterId id="2147483666" r:id="rId6"/>
    <p:sldMasterId id="2147483667" r:id="rId7"/>
    <p:sldMasterId id="2147483670" r:id="rId8"/>
    <p:sldMasterId id="2147483674" r:id="rId9"/>
    <p:sldMasterId id="2147483675" r:id="rId10"/>
    <p:sldMasterId id="2147483678" r:id="rId11"/>
    <p:sldMasterId id="2147483680" r:id="rId12"/>
    <p:sldMasterId id="2147483686" r:id="rId13"/>
    <p:sldMasterId id="2147483687" r:id="rId14"/>
    <p:sldMasterId id="2147483690" r:id="rId15"/>
    <p:sldMasterId id="2147483694" r:id="rId16"/>
    <p:sldMasterId id="2147483695" r:id="rId17"/>
    <p:sldMasterId id="2147483696" r:id="rId18"/>
    <p:sldMasterId id="2147483698" r:id="rId19"/>
    <p:sldMasterId id="2147483700" r:id="rId20"/>
    <p:sldMasterId id="2147483702" r:id="rId21"/>
    <p:sldMasterId id="2147483704" r:id="rId22"/>
    <p:sldMasterId id="2147483705" r:id="rId23"/>
    <p:sldMasterId id="2147483714" r:id="rId24"/>
    <p:sldMasterId id="2147483720" r:id="rId25"/>
    <p:sldMasterId id="2147483721" r:id="rId26"/>
    <p:sldMasterId id="2147483722" r:id="rId27"/>
    <p:sldMasterId id="2147483734" r:id="rId28"/>
    <p:sldMasterId id="2147483735" r:id="rId29"/>
  </p:sldMasterIdLst>
  <p:notesMasterIdLst>
    <p:notesMasterId r:id="rId84"/>
  </p:notesMasterIdLst>
  <p:handoutMasterIdLst>
    <p:handoutMasterId r:id="rId85"/>
  </p:handoutMasterIdLst>
  <p:sldIdLst>
    <p:sldId id="363" r:id="rId30"/>
    <p:sldId id="392" r:id="rId31"/>
    <p:sldId id="414" r:id="rId32"/>
    <p:sldId id="413" r:id="rId33"/>
    <p:sldId id="461" r:id="rId34"/>
    <p:sldId id="362" r:id="rId35"/>
    <p:sldId id="415" r:id="rId36"/>
    <p:sldId id="416" r:id="rId37"/>
    <p:sldId id="417" r:id="rId38"/>
    <p:sldId id="418" r:id="rId39"/>
    <p:sldId id="419" r:id="rId40"/>
    <p:sldId id="313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264" r:id="rId49"/>
    <p:sldId id="424" r:id="rId50"/>
    <p:sldId id="432" r:id="rId51"/>
    <p:sldId id="433" r:id="rId52"/>
    <p:sldId id="357" r:id="rId53"/>
    <p:sldId id="434" r:id="rId54"/>
    <p:sldId id="282" r:id="rId55"/>
    <p:sldId id="436" r:id="rId56"/>
    <p:sldId id="437" r:id="rId57"/>
    <p:sldId id="278" r:id="rId58"/>
    <p:sldId id="438" r:id="rId59"/>
    <p:sldId id="462" r:id="rId60"/>
    <p:sldId id="440" r:id="rId61"/>
    <p:sldId id="441" r:id="rId62"/>
    <p:sldId id="442" r:id="rId63"/>
    <p:sldId id="443" r:id="rId64"/>
    <p:sldId id="445" r:id="rId65"/>
    <p:sldId id="444" r:id="rId66"/>
    <p:sldId id="446" r:id="rId67"/>
    <p:sldId id="447" r:id="rId68"/>
    <p:sldId id="265" r:id="rId69"/>
    <p:sldId id="448" r:id="rId70"/>
    <p:sldId id="269" r:id="rId71"/>
    <p:sldId id="449" r:id="rId72"/>
    <p:sldId id="450" r:id="rId73"/>
    <p:sldId id="451" r:id="rId74"/>
    <p:sldId id="463" r:id="rId75"/>
    <p:sldId id="452" r:id="rId76"/>
    <p:sldId id="464" r:id="rId77"/>
    <p:sldId id="453" r:id="rId78"/>
    <p:sldId id="454" r:id="rId79"/>
    <p:sldId id="465" r:id="rId80"/>
    <p:sldId id="459" r:id="rId81"/>
    <p:sldId id="460" r:id="rId82"/>
    <p:sldId id="457" r:id="rId8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B4"/>
    <a:srgbClr val="ACECFF"/>
    <a:srgbClr val="1BBFFF"/>
    <a:srgbClr val="FFDE22"/>
    <a:srgbClr val="3A0600"/>
    <a:srgbClr val="FF3300"/>
    <a:srgbClr val="FFFF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0"/>
    <p:restoredTop sz="94660"/>
  </p:normalViewPr>
  <p:slideViewPr>
    <p:cSldViewPr>
      <p:cViewPr>
        <p:scale>
          <a:sx n="72" d="100"/>
          <a:sy n="72" d="100"/>
        </p:scale>
        <p:origin x="-72" y="48"/>
      </p:cViewPr>
      <p:guideLst>
        <p:guide orient="horz" pos="22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0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76" Type="http://schemas.openxmlformats.org/officeDocument/2006/relationships/slide" Target="slides/slide4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66" Type="http://schemas.openxmlformats.org/officeDocument/2006/relationships/slide" Target="slides/slide37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56" Type="http://schemas.openxmlformats.org/officeDocument/2006/relationships/slide" Target="slides/slide27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77" Type="http://schemas.openxmlformats.org/officeDocument/2006/relationships/slide" Target="slides/slide4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80" Type="http://schemas.openxmlformats.org/officeDocument/2006/relationships/slide" Target="slides/slide51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Relationship Id="rId67" Type="http://schemas.openxmlformats.org/officeDocument/2006/relationships/slide" Target="slides/slide3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slide" Target="slides/slide54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668612E3-0F3C-4775-B822-6AEA421FC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7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9A07EF5E-9B81-4E4C-BF69-DB2BD41C6D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58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 charset="-128"/>
            </a:endParaRPr>
          </a:p>
        </p:txBody>
      </p:sp>
      <p:sp>
        <p:nvSpPr>
          <p:cNvPr id="3758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EFFDF2-F8F8-439D-8C0C-6364D65F9CD7}" type="slidenum">
              <a:rPr lang="en-US" smtClean="0">
                <a:latin typeface="Arial" charset="0"/>
              </a:rPr>
              <a:pPr/>
              <a:t>16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48B6B2-0354-4AFA-B459-21AB2AF9BFAD}" type="slidenum">
              <a:rPr lang="en-US" smtClean="0">
                <a:latin typeface="Arial" charset="0"/>
              </a:rPr>
              <a:pPr/>
              <a:t>20</a:t>
            </a:fld>
            <a:endParaRPr lang="en-US" smtClean="0">
              <a:latin typeface="Arial" charset="0"/>
            </a:endParaRPr>
          </a:p>
        </p:txBody>
      </p:sp>
      <p:sp>
        <p:nvSpPr>
          <p:cNvPr id="38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870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 charset="-128"/>
            </a:endParaRPr>
          </a:p>
        </p:txBody>
      </p:sp>
      <p:sp>
        <p:nvSpPr>
          <p:cNvPr id="3870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4B65D-918B-4FDE-B7F0-947532C7C2C2}" type="slidenum">
              <a:rPr lang="en-US" smtClean="0">
                <a:latin typeface="Arial" charset="0"/>
              </a:rPr>
              <a:pPr/>
              <a:t>25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0C8C4-B97B-4366-B8A1-064D8166C503}" type="slidenum">
              <a:rPr lang="en-US" smtClean="0">
                <a:latin typeface="Arial" charset="0"/>
              </a:rPr>
              <a:pPr/>
              <a:t>26</a:t>
            </a:fld>
            <a:endParaRPr lang="en-US" smtClean="0">
              <a:latin typeface="Arial" charset="0"/>
            </a:endParaRPr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C6B74-3F02-4658-8C02-1F475F185583}" type="slidenum">
              <a:rPr lang="en-US" smtClean="0">
                <a:latin typeface="Arial" charset="0"/>
              </a:rPr>
              <a:pPr/>
              <a:t>29</a:t>
            </a:fld>
            <a:endParaRPr lang="en-US" smtClean="0">
              <a:latin typeface="Arial" charset="0"/>
            </a:endParaRPr>
          </a:p>
        </p:txBody>
      </p:sp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5C5561-CAC1-4CD3-965C-A115485C0BD7}" type="slidenum">
              <a:rPr lang="en-US" smtClean="0">
                <a:latin typeface="Arial" charset="0"/>
              </a:rPr>
              <a:pPr/>
              <a:t>40</a:t>
            </a:fld>
            <a:endParaRPr lang="en-US" smtClean="0">
              <a:latin typeface="Arial" charset="0"/>
            </a:endParaRPr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AB6DA-15CF-4201-BCE0-C2BAB48D8055}" type="slidenum">
              <a:rPr lang="en-US" smtClean="0">
                <a:latin typeface="Arial" charset="0"/>
              </a:rPr>
              <a:pPr/>
              <a:t>42</a:t>
            </a:fld>
            <a:endParaRPr lang="en-US" smtClean="0">
              <a:latin typeface="Arial" charset="0"/>
            </a:endParaRPr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16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 charset="-128"/>
            </a:endParaRPr>
          </a:p>
        </p:txBody>
      </p:sp>
      <p:sp>
        <p:nvSpPr>
          <p:cNvPr id="411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F558F5-D867-4FC7-8A7D-2BE598905916}" type="slidenum">
              <a:rPr lang="en-US" smtClean="0">
                <a:latin typeface="Arial" charset="0"/>
              </a:rPr>
              <a:pPr/>
              <a:t>44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4FC0E-2106-44AE-92FB-BE10A61193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4CC79-934F-4E7E-98A0-86836C1F70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93315-1939-4E78-B6DD-1ED9711DB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CB8BE-5BBD-435B-A31F-2608F8738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70593-2C21-4D28-8324-4872CE402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15D8D-A335-450A-9E77-D474BD9B6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7A9B7-6747-4792-BF1E-2CD2850834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F48E9-ACD1-4D3E-B893-5676C9CAF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0882A-509C-4DA6-9E8D-3B22BD6CE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4ED96-07BB-4D3D-BE4A-4DE557101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54FB7-704A-4B5F-92D8-5E9CEA4C2C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8C677-4EB3-40F0-8B61-337CC7AC7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1930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0550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3E2D1-061D-4D9B-B908-FC3D29CA5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62750" y="152400"/>
            <a:ext cx="207645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607695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D1D7A-780A-4D20-999F-D82C107BC1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990600"/>
            <a:ext cx="8077200" cy="917575"/>
          </a:xfrm>
        </p:spPr>
        <p:txBody>
          <a:bodyPr/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1905000"/>
            <a:ext cx="6400800" cy="533400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76200" y="2133600"/>
            <a:ext cx="4419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419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57DD0-2F0F-423E-B534-2619403D4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19900" y="1143000"/>
            <a:ext cx="2247900" cy="5638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76200" y="1143000"/>
            <a:ext cx="6591300" cy="5638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181600"/>
            <a:ext cx="6934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6019800"/>
            <a:ext cx="6324600" cy="5334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553200"/>
            <a:ext cx="2590800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553200"/>
            <a:ext cx="2895600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553200"/>
            <a:ext cx="2286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71BE2-3FF9-4463-848B-B3A90D0EF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BDF04-89E5-4ABA-8E8E-749F080DE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FB4ED-F065-46DF-9082-0714DA405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5107E-791C-442F-AD91-BC8227168F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01C10-2E81-44A4-AF53-50A97A8309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A2192-D220-4BF6-A28F-BC548DDB0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56BB7-E7DB-46DE-9A62-84D9D881A3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ACBBB-13ED-4CB8-8211-9385C7DCF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060D4-9271-4C7F-A77C-5439A703D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E2E59-6B82-4E90-8929-6FBF46134B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84ED5-7053-4448-B6ED-641538D6B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05600" y="76200"/>
            <a:ext cx="2133600" cy="6248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6248400" cy="6248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EFA16-4CFE-4E70-8ACA-D93BDF3F38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9E4EC-FAEE-4533-82D5-03D4DF054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8286A-538E-455F-8070-E8A0D18D0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E93CA-4224-463B-9477-8F4491BDD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2C0F6-8A07-47AB-A9F3-64281E5A8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8E4A3-29EA-4F93-A73B-1270A23B2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64A6C-9DD6-48D3-9BD3-A1122E2D5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B7075-6A37-458D-B839-C64866907B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A52D8-145E-4217-92C9-C142F34650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296FB-EF0E-4EC9-A3C6-9C23F96E7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862A4-7425-4E16-9450-DAF19C04F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9F591-1DEA-4F33-8D54-C2B8CF189C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6991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6991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AED31-A1F6-4F6C-9199-1A1B860C1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EC3FF-A897-4FDA-A1FD-B7300DDAF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DC230-6E82-4B6D-B5E6-40D755C699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0C8D8-CB6C-4DF4-BDC7-9D35190557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995D3-A6D0-41FE-8CDB-E0CD78F59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72A68-DB71-4D45-B866-F92E7443E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C28B7-C00F-44B2-9425-51ADCBCBF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B8A6B-7071-4F12-B35D-7A44BD8C7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A24C9-B2F9-4C72-9B52-C984B3189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1FBE4-088C-4B7B-9928-45700C3AB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F09FE-A532-4A6E-BE05-1F1929A62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58EA8-27F5-4CE2-A5BA-ACA401ADA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6991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6991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A86FD-A847-43D2-B3EF-0B225BE34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0200" y="88900"/>
            <a:ext cx="8455025" cy="1162050"/>
          </a:xfrm>
          <a:effectLst>
            <a:outerShdw blurRad="63500" dist="38099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>
              <a:defRPr sz="4600" b="1">
                <a:solidFill>
                  <a:srgbClr val="FF4A11"/>
                </a:solidFill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313" y="1282700"/>
            <a:ext cx="6400800" cy="533400"/>
          </a:xfrm>
          <a:effectLst>
            <a:outerShdw blurRad="63500" dist="17961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0339F-A6C7-4734-AF73-D188FEF085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8BC5A-3BF9-46A5-82B3-ECFCBF352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23E85-5103-44B2-BBCB-D4F0AC4C7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0A50E-81AC-48F7-912D-953FFCD2D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E59B8-9CD3-4F07-8C88-6A5BC8B21D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59CA4-7036-4134-BEFA-57546A8C2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3AB8F-8854-45F9-AA81-CC6316B1E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74AEB-BCDF-4940-8CDB-D94E2078E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D796F-39BA-4DB8-8EB3-0D59FF32D4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ECB26-647E-42D5-9B2D-890816319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2C979-E9B3-47DC-A333-7DBCDEBCA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A1826-1586-46A9-B7D4-49002CB7C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909A7-7484-4662-A6D4-450818E1E0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5BE7E-16A3-4885-AD74-4495361DD6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1C1DF-18E2-4A01-B34F-8E1DE4D77B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C67CE-C172-4EE4-B750-3C83A8F802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A8590-EBA1-42C3-A5A3-BDA70B1B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68F1D-A672-4ED6-9218-D5732559E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32ABC-89D9-4F97-84F0-28DE266D4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AD4E3-CB9D-44E3-A5FF-E458F41B7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E1F0E-F70B-43AD-88FB-1335CEA9A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39B3F-DB9E-4B7C-BAFA-AD11E057E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68AE6-4727-4FA3-8BF2-983F507FFA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05600" y="76200"/>
            <a:ext cx="2133600" cy="6248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6248400" cy="6248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BEC38-B837-4064-9749-0D1B46C39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D56C-E3CF-4541-9A58-5E72A2BF5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7C5A0-2122-49F7-8A97-26D95E848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1205A-CDB9-47DA-88B9-4B12FD873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EDE5C-C3C2-4259-9E4B-AEF3EEE67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109F9-4924-45EC-9C9F-EEF6F41267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BA2E0-7F69-45F0-BE7E-819610E6C5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7717-B066-4068-AB18-0C594E0F3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9DD2C-4C9A-4EAB-AB22-8D6E1886CC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6FA93-41B5-4DD8-B051-752D301E7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ABF48-63D8-46F9-9ED6-BB78B24A3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A3122-8C2B-4D52-B0C2-D42D6356D3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05600" y="76200"/>
            <a:ext cx="2133600" cy="6248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6248400" cy="6248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90FD2-C903-44D7-AB90-6A3F7C4F0C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686800" cy="914400"/>
          </a:xfrm>
          <a:effectLst>
            <a:outerShdw blurRad="63500" dist="12700" dir="16200000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 algn="ctr">
              <a:defRPr sz="4400"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219200"/>
            <a:ext cx="8686800" cy="457200"/>
          </a:xfrm>
        </p:spPr>
        <p:txBody>
          <a:bodyPr/>
          <a:lstStyle>
            <a:lvl1pPr marL="0" indent="0" algn="ctr">
              <a:buFontTx/>
              <a:buNone/>
              <a:defRPr sz="2400" b="1"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7000" y="6537325"/>
            <a:ext cx="4114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6600" y="6537325"/>
            <a:ext cx="19812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FD90D-1C02-4253-A9C2-9928362AB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F5E72-9D65-4E43-94CA-4ED03724F6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CFCE5-93C8-4DCA-84B3-3297B7BF4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2F7E4-2C8E-4A55-A67C-162EA23A4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672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9FCC6-A0F1-4EFB-BDAB-E6B0499F8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D4700-92D0-4864-8C45-2FA38E0AD5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48C2D-A535-4EA6-9A84-19B8839D4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72AD6-A63A-4E8A-84B3-99321F0A2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73704-0923-473F-9F72-E51775E4CE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1EC0A-5E2D-4701-B095-827CB6D5C9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FA80-F3B7-4663-A857-61E3D58B6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248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248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DA9BF-198A-455A-AF00-42C9E54E2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1650" y="377825"/>
            <a:ext cx="8226425" cy="1027113"/>
          </a:xfrm>
          <a:effectLst>
            <a:outerShdw blurRad="63500" dist="17961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14463" y="1404938"/>
            <a:ext cx="6400800" cy="623887"/>
          </a:xfrm>
          <a:effectLst>
            <a:outerShdw blurRad="63500" dist="17961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146454A-BC72-48C2-B907-1C58A84DFD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50D5A-2771-4943-82AD-863C5C12A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AA3DB-3749-41DA-85CF-2B6B82B61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783E5-E7BC-4DE4-A0D3-290F734B3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54C5B-C1E0-4320-9B65-A812CE09F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E7E10-FB4B-48FD-8193-A88CFC1AD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9C976-952E-48A0-A982-6F671F2F01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FD66D-BF52-4385-BE6B-437CA4DA2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A21B6-A604-4B11-85D4-843D8736D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96FB3-79FE-4BF1-B17B-A5DE48A55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2FF9B-1354-48C7-82CE-1B6ABD07C3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ACC03-694E-46A8-9EE1-E80B92DB2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331788"/>
            <a:ext cx="2057400" cy="579437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31788"/>
            <a:ext cx="6019800" cy="579437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37A4-364D-47C6-BA87-1A51E3780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4C078-EA82-4B16-A5B9-F849B6858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5791200"/>
            <a:ext cx="7924800" cy="5334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6400800"/>
            <a:ext cx="6400800" cy="457200"/>
          </a:xfrm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781800"/>
            <a:ext cx="2133600" cy="7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781800"/>
            <a:ext cx="2895600" cy="7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781800"/>
            <a:ext cx="2133600" cy="76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464BC-3BCD-4F8A-94B5-91FED1A00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5B964-70DE-45D5-A928-33862BD25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6551A-81AE-445F-B819-F265AD8A2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371600"/>
            <a:ext cx="39624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0" y="1371600"/>
            <a:ext cx="39624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5350B-688D-49D6-862C-1A2D86704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129E7-C826-4A3A-BE69-07209D6D04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B0CDE-603F-47F8-9095-88751BC02C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BD02-6561-415E-9AD2-C64EE220C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C01D2-CD2D-42AA-B42E-631C4AEBC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912AE-07A9-4C02-8F07-62F69CF0E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D09DC-0C23-4DE2-B6C9-DD8C6C4CDD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91300" y="152400"/>
            <a:ext cx="201930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0550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5AE04-3DCF-4658-ADE4-BD1E04377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96100" y="152400"/>
            <a:ext cx="2019300" cy="5973763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52400"/>
            <a:ext cx="5905500" cy="5973763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A5C20-83B1-494E-A9B2-58F847534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5029200"/>
            <a:ext cx="7010400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8674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24600"/>
            <a:ext cx="1905000" cy="304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19400" y="6324600"/>
            <a:ext cx="2895600" cy="304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24600" y="6324600"/>
            <a:ext cx="2133600" cy="304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C70ADAE-AF66-4B3E-9D08-5F196B9B5C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A1FF4-169D-4331-A3C2-E9A601C4B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82405-13CB-4668-8B49-246706B1D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7D3E7-9B01-4838-8833-D3CEFF3462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5F10E-D1E9-4B1E-8826-54CD88175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F6C44-DC8B-450D-A854-7D3C92EC5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87453-D10F-47A1-BFE4-00E2FABC0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DEE0E-CC53-4791-B924-4C0EB419F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CDF82-EE54-4907-950D-5A6B1CB4A4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3E7E6-FB98-4B1A-A230-645BD07C5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C129-93B4-4D8D-A42B-FC574DB1D2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038350" cy="5867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5962650" cy="5867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F12F0-CB2F-44B9-A7DB-D1E11F731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8CC0F-CA5B-4124-ADAC-BA03103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9BC2A-498E-4743-AFF1-4B87A2424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87FFC-0C63-4DE8-BDB0-9E5F1A873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B34B3-EDA5-4A96-ADCA-CBCB12B7D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4D3AE-E58C-4B63-BCC5-2B3B4DCD6B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3AA09-CE76-4C2A-BD4F-907636F6CF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5CFDF-66C1-43AE-94E1-0C75C443E3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8A857-A60A-4B10-99B7-9E71F3BB8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4DFE6-A0DE-45EE-8343-4B24BB013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BEA71-4ABF-44BA-9209-C489E5359C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7607B-7D5F-4FA2-B643-A24763D2E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FC70B-43A2-4380-A444-9D5571180C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24F06-E8B9-414F-B30D-F3D115F955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18EC3-00EE-4E20-BAA2-75E9E77BD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8CC3C-CFD0-453B-80AC-42116FF25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2C2B4-5A8F-4C96-8C65-09B0236515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B7A4A-B865-4530-A947-803234086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E990C-2B04-4DCB-84AD-C2A982ACB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50D47-317C-4B3F-BE4C-843166E32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0A32A-DA6F-4587-8857-C8CDFB2B1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4827-601C-45B9-BAF5-463D49AB97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73496-2009-413C-AC25-D2BD20953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8B2DD-AEE7-4E03-84F2-45F4F82A7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0C6F4-4364-4C65-91FB-491E5BB985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762000"/>
            <a:ext cx="64770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057400"/>
            <a:ext cx="5691188" cy="533400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477000"/>
            <a:ext cx="2057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19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77000" y="6477000"/>
            <a:ext cx="22098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D3C12-57EB-4308-977A-C53FF9CBEB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8BD59-45E8-43E3-B41F-D0240BC46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06FE7-0B36-4259-8D56-581C2E2F2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36195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305300" y="1524000"/>
            <a:ext cx="36195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9B57D-3FBE-433B-811D-5A7A675C2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95A9D-5304-4A87-A9E2-137799DEB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BE4C-080A-41D5-8A54-28C313C90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A341C-B286-472C-B4D3-30BF8DDDC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FBA1C-77B1-4DB9-B62B-5E96A0BE1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1955C-D5A8-486C-8035-4C281655B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F0B3D-1D4C-44AB-908D-064260CED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83627-ABBF-4FC8-A52F-ED3B44F14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076950" y="152400"/>
            <a:ext cx="1847850" cy="6172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391150" cy="6172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41A05-194A-40F5-A1EC-B9CFE3EF7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EC7F3-11DD-4216-AB50-A778E597B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35A28-F157-402D-B852-B057FC4A6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45F94-47C7-406A-811A-EAD975E24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863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56C47-AF67-4DFF-8F0D-3CC7758AC4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ACE58-0A69-4617-9F1C-C15BCC87D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CF9EA-CA7D-4E6F-9C6F-E50D5EAC0E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E6A12-2EAD-4264-AF23-21FFE2BE7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93EEC-40CE-4C02-96A8-3E64C86DD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2BE5C-1145-4B02-84D0-53183EC67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DEDAD-97E9-45A5-A57F-F5BE3BC65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CE76C-E969-42A0-BAA7-A740CBE60F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03835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6265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CBB18-B57D-4650-B424-248A4AC4C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2BE8F-D1C2-4047-89DC-85C26D9D2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B0449-F773-433C-A3FA-83AEDED24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0E464-A8D1-417E-82AF-8BA08F95C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86300" y="1676400"/>
            <a:ext cx="40005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298E6-5661-4548-9FD0-464FB82FA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E9072-3C24-45D4-AE37-B72A90C20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2B95A-26C7-4D6B-A32B-04E81DEDD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B8069-DC81-4DA2-9424-BBB393C035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F658E-128B-4C8B-B64A-79C3D181B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F54E-FDC6-4F7A-A067-795F63874B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96587-B0A0-4E11-BB2F-6EA55C1A9C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C8CB2-E96A-4256-AD89-A5BE4B6C6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03835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596265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81E7B-9C18-453C-A63C-A2BAA64FDA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2913" y="331788"/>
            <a:ext cx="8455025" cy="1079500"/>
          </a:xfrm>
          <a:effectLst>
            <a:outerShdw blurRad="63500" dist="38099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>
              <a:defRPr sz="46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414463"/>
            <a:ext cx="6400800" cy="555625"/>
          </a:xfrm>
          <a:effectLst>
            <a:outerShdw blurRad="63500" dist="38099" dir="2700000" algn="ctr" rotWithShape="0">
              <a:srgbClr val="FFFFFF">
                <a:alpha val="74998"/>
              </a:srgbClr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089A73-DAAE-4F05-8CD2-B653DD317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71F4B-9804-4D21-B799-47DE00482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E6432-E1A0-4357-82E3-588CB48E0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6C7C8-D0E7-4598-9B15-E1A1DCB5D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0E01E-16B1-4A06-9D07-ACEEE54B1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80C2F-69E2-4908-953E-176333B72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64D7F-14DD-42CE-9F5D-08AC10A4D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54209-12B1-4201-92E3-664AE0EBF8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93850-F421-49F9-A785-239ACA8E89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CEC14-91F9-4279-806E-E1FFAAD4B8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9068B-65F0-408E-B9E3-9339BE5A0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444500"/>
            <a:ext cx="2057400" cy="5681663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444500"/>
            <a:ext cx="6019800" cy="5681663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90D2A-C998-4FB2-AEC7-3C0B1CE8B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EA10F-B01C-40F9-A5BB-09ABFB9FB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76298-B386-452D-94D6-42B1C89F7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82B4F-35CB-45AE-95A0-2094C456D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1A6DC-2C1F-4E40-83EC-C6D3B1FC3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D8648-E850-46C1-84F7-4B891A366E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95400" y="2362200"/>
            <a:ext cx="3657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105400" y="2362200"/>
            <a:ext cx="3657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123C4-94E4-4966-A513-C8C048E2D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9E08-3396-462E-BCE4-9159BAB67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9182D-7B75-4DB3-8492-C4DA2E5DF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AB159-4425-49E6-845D-143C6F7F88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0AD0-2571-40B7-B8EF-708547BE2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295A2-B30B-421D-AFC8-C0D231947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74C9C-4D28-4A07-B3E3-21724C6912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96100" y="152400"/>
            <a:ext cx="186690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95400" y="152400"/>
            <a:ext cx="544830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21DC7-F76F-433E-B107-E93ED15A21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C8629-9E0A-4BD1-B711-C54EB075C0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A2742-DAC3-445D-A58E-C0FD9FFAD5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F6C28-3D0D-4A8A-A743-0EDFB13A0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829BC-569B-454E-B280-F4557A9651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295400" y="2362200"/>
            <a:ext cx="3657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105400" y="2362200"/>
            <a:ext cx="3657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9EA66-D6DD-499A-9419-91DAC0C7E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417E5-BB9A-44BF-8F64-9FCEB092F1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5ABD9-E1A5-4F85-848D-69E9C50B1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47191-1FC7-46B3-95F7-C90F28168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835B2-464F-4B41-BAE1-03F9372E9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611E0-1B82-4054-BD70-7345DF599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42C7E-825B-4448-8B50-01AD970FD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96100" y="152400"/>
            <a:ext cx="186690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295400" y="152400"/>
            <a:ext cx="544830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99B78-34DD-4D7E-92D1-E502E0D48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C8A90-B48B-40DD-B820-44006D04B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6172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6172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4FE76-4CEE-4978-A70D-0363E2C797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6848B-4758-4213-AC84-957A7782FB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013B2-937B-461A-83EF-08C4411CA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19679-4867-426C-949B-E8A4A6438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935BE-EEAB-4629-AA4D-045346315F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922E2-896F-4E2C-B46B-E5C12F01F3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2A047-38C1-4277-9F26-78F41B2BB5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DDE1-9BA3-4E6B-9B92-F467274C4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DACBD-F79B-4221-B431-FFD5F67F1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0393A-9759-42E6-BE6E-395921ECBE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BE44E-1805-4DFA-96EB-2591EC3C5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59634-1607-44DD-9DC0-2DFBB0F56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6172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6172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B4692-478E-41AB-A25C-C83A36EFD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152400"/>
            <a:ext cx="7086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1295400"/>
            <a:ext cx="5867400" cy="4572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582DD-7253-4B44-B5E7-0982D7362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F231C-F130-48AB-A32F-8AB853D99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3A3B7-8900-4F7B-8A49-4B0EE4B62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40005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86300" y="1524000"/>
            <a:ext cx="40005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6A43E-DF9F-4F80-98B4-69FCB794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1C2C3-CAC4-4719-9F38-B690B6246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280E1-C836-4985-A932-511F01C36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36570-1544-4DD7-B078-99811C0A5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A5A70-0739-469F-B5EC-162CB49F8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FBCE4-0767-4366-8463-23A47BA09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09456-B1B5-416A-94D1-DE98F8F503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29480-7619-4741-9F63-6EEF01C55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038350" cy="54864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5962650" cy="54864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4F844-0F0F-4978-83C9-A40E198C14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C7849-ADA4-4B41-B84E-6EA710E34E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0E287-AE7C-4074-98D9-AFCA5E470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72375-04F3-4AC9-8F7D-4D29A88E9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114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14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B337D-8434-4C65-A7B1-C42914AD1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2A54E-861E-4920-B008-059B3987CC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2C2FE-BEF0-4770-B448-4433E8164A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B582D-C813-47D1-9560-07ECD3393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291C1-6C51-4E8D-94E1-BE17F9966F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C2A50-F782-4E12-B6DE-E61114604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DF4F7-BE01-48C1-AA99-C1020097E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A1531-E1C8-41BC-B3FA-3BAD5EEB0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F9C2B-F186-4AE3-962F-64C425297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A8D62-5969-499A-A77D-051653F39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BECD6-0717-4E2F-8548-05866AABB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DDBE1-CEB4-4C5C-9380-10E25CAC12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3DDE0-4F0F-4E63-850B-D1F749FF0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447800"/>
            <a:ext cx="4114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114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B18D-FDBA-4610-9DF9-250F9B0708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F5337-38E1-4AFB-A1DF-6E6B450130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563AB-765A-48DC-9745-0669F55D9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85AED-2B4B-4AA2-8A41-4B8480DAE9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AAF0C-06AE-48F3-98A1-15A736874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DB560-DAAC-48BF-8974-534D6BF47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2A40F-98D8-4377-84F0-CBEB0826C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D19E0-4525-4A57-8B15-D60DA5827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5105400"/>
            <a:ext cx="7010400" cy="917575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9436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C8216-37F6-48C6-98D2-B3D65DDD4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D2F3B-5107-45CD-BE3C-266F72CF51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5F76D-A0E3-478A-81B1-9BFC66E58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3C1EE-D632-4FCA-90F2-958AE823F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505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114800" y="1524000"/>
            <a:ext cx="3505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F4B06-D5B1-4FB0-B8F8-EFA625ACA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1ED9C-3BD4-4506-A4E9-7B385CE6EC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A6232-FBB1-4B59-BBEF-16B456292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FE0C3-515A-49F8-868A-E3B2BFA3EB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1B47-48B6-4C60-90BB-71473BBB6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5A085-3C8B-402A-8821-0C0AE9BB9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D4317-48D7-40BD-8E0C-E21A54AF0C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5829300" y="76200"/>
            <a:ext cx="1790700" cy="61722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5219700" cy="61722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CD602-5837-4E28-BF4B-D331F6DD5B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C199D-0E60-497B-8793-482E57744E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474E4-DEAD-4178-9E4E-FE85DD1F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CAB25-3563-43D0-8A2A-5236FC7CE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0A19F-F50B-47EF-A04E-CC1682797E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1C9CB-B140-43A7-B4F1-5B9704111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E36B8-D9A8-4BA0-B44F-6D2E738444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D4408-FC76-4F38-93E6-D485288DF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9ACBA-6E0F-4AA8-BA51-14DAC8CA27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F111-D6CA-4A79-BA32-15294B2F1F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CE03E-2B3E-440A-AB48-D3A51C401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FCA55-541D-4948-9D86-EF658D381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62750" y="152400"/>
            <a:ext cx="2076450" cy="59436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6076950" cy="59436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ACAE5-836D-4F40-BE45-C1473B8B98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23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29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31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32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33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35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36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37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39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40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447800"/>
            <a:ext cx="8077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77000"/>
            <a:ext cx="21336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5A88650F-E515-4167-86A3-943678BDD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305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447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2400" y="62484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3C7F1D1D-AE24-491E-A222-FB58DA179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143000"/>
            <a:ext cx="8991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2133600"/>
            <a:ext cx="899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2971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4008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F647C5B7-3C0F-48BF-B3C6-E86325385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8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27038"/>
            <a:ext cx="82296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9A7D3DF9-D04C-456F-86CA-2C199B606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27038"/>
            <a:ext cx="82296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A065E61A-786E-4948-A8AA-0DED620B3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A8D7E109-185F-484E-A4B2-6632BFD02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853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324600"/>
            <a:ext cx="24384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6324600"/>
            <a:ext cx="23622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DDFC8059-2D49-484E-B636-D486F0D7E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853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4008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D3B614C1-C19E-49C1-823E-B52C7D94E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5532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5600" y="655320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5532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614FF77-C3C5-4254-9A15-602FB3730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0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17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000000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6389EB6-DE33-426E-8253-DB55458D65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1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447800"/>
            <a:ext cx="8077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245225"/>
            <a:ext cx="2819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3171B3EA-183A-49A6-AD76-83A9DFF20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152400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371600"/>
            <a:ext cx="8077200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55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5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5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E91F1411-BC1D-49ED-B99D-456FD7C41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153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133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8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2484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8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2BE1DF8-C061-4177-90B3-498D7054F9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3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0555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5550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0555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2EB8EDE5-8E44-4C3B-A638-4EC9A5C10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7568181D-CEE4-4032-91CE-F063C8B0BE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7391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82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00800"/>
            <a:ext cx="182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9400" y="6400800"/>
            <a:ext cx="2743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2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4008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6E7AE852-8715-479A-ABCF-35C6F8AB9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153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8153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9400" y="64008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64008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01124D9A-B242-415A-BEA3-7F85CDBB6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153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8153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133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24840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5843951A-13F1-457C-81A7-B029EC569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4500"/>
            <a:ext cx="82296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Haga clic para cambiar el estilo de título	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262E7ED5-63A7-4B34-BA07-A74198998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5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5240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362200"/>
            <a:ext cx="7467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77000"/>
            <a:ext cx="24384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6477000"/>
            <a:ext cx="23622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D5390BCD-7E6F-4763-A6AB-8F8CE0DA5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5240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362200"/>
            <a:ext cx="7467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2484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92BF6994-4C23-4C8A-ADDB-ABB517B6C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477000"/>
            <a:ext cx="23622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477000"/>
            <a:ext cx="30480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77000"/>
            <a:ext cx="2057400" cy="3048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BB65C40F-F005-4B86-82A2-1EA85FECF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4008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4008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4008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8E1F17E2-7B34-4217-AEF2-66D9B6981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8153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2484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8400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2484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9DA912A4-4CD5-4A94-B58C-831BD250ED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38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4600"/>
            <a:ext cx="24384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324600"/>
            <a:ext cx="28956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324600"/>
            <a:ext cx="23622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4A3E3EE-7AE2-417E-8503-EC7129292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47800"/>
            <a:ext cx="838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2484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1515D0E-D753-4AB7-9378-668831138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716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7162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136F3E33-2D39-413E-ACB2-BEA592DD88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8305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4478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324600"/>
            <a:ext cx="25908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324600"/>
            <a:ext cx="27432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324600"/>
            <a:ext cx="22098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pitchFamily="-106" charset="0"/>
              </a:defRPr>
            </a:lvl1pPr>
          </a:lstStyle>
          <a:p>
            <a:pPr>
              <a:defRPr/>
            </a:pPr>
            <a:fld id="{4FA86657-DB57-4D67-8028-F09CA8A5D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pitchFamily="-106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1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21.xml"/><Relationship Id="rId4" Type="http://schemas.openxmlformats.org/officeDocument/2006/relationships/image" Target="../media/image4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89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5.xml"/><Relationship Id="rId4" Type="http://schemas.openxmlformats.org/officeDocument/2006/relationships/image" Target="../media/image4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9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56.xml"/><Relationship Id="rId5" Type="http://schemas.openxmlformats.org/officeDocument/2006/relationships/image" Target="../media/image42.jpeg"/><Relationship Id="rId4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56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5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5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2.jpeg"/><Relationship Id="rId5" Type="http://schemas.openxmlformats.org/officeDocument/2006/relationships/image" Target="../media/image94.png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56.xml"/><Relationship Id="rId5" Type="http://schemas.openxmlformats.org/officeDocument/2006/relationships/image" Target="../media/image42.jpeg"/><Relationship Id="rId4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5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5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5.xml"/><Relationship Id="rId4" Type="http://schemas.openxmlformats.org/officeDocument/2006/relationships/image" Target="../media/image4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5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42.jpeg"/><Relationship Id="rId4" Type="http://schemas.openxmlformats.org/officeDocument/2006/relationships/image" Target="../media/image10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10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15.xml"/><Relationship Id="rId4" Type="http://schemas.openxmlformats.org/officeDocument/2006/relationships/image" Target="../media/image4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1.xml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Banca central</a:t>
            </a:r>
            <a:endParaRPr lang="es-MX" dirty="0"/>
          </a:p>
        </p:txBody>
      </p:sp>
      <p:sp>
        <p:nvSpPr>
          <p:cNvPr id="359426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smtClean="0">
              <a:ea typeface="ＭＳ Ｐゴシック" charset="-128"/>
            </a:endParaRPr>
          </a:p>
        </p:txBody>
      </p:sp>
      <p:pic>
        <p:nvPicPr>
          <p:cNvPr id="359427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725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uadroTexto 4"/>
          <p:cNvSpPr txBox="1"/>
          <p:nvPr/>
        </p:nvSpPr>
        <p:spPr>
          <a:xfrm rot="21362052">
            <a:off x="928913" y="1269089"/>
            <a:ext cx="7223398" cy="830997"/>
          </a:xfrm>
          <a:prstGeom prst="rect">
            <a:avLst/>
          </a:prstGeom>
          <a:solidFill>
            <a:srgbClr val="6666FF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s-MX" sz="4800" b="1" spc="150" dirty="0">
                <a:ln w="11430"/>
                <a:solidFill>
                  <a:srgbClr val="F8F8F8"/>
                </a:solidFill>
                <a:latin typeface="Century Gothic"/>
                <a:cs typeface="Century Gothic"/>
              </a:rPr>
              <a:t>5.8.3 La Banca </a:t>
            </a:r>
            <a:r>
              <a:rPr lang="es-MX" sz="4800" b="1" spc="150" dirty="0">
                <a:ln w="11430"/>
                <a:solidFill>
                  <a:srgbClr val="F8F8F8"/>
                </a:solidFill>
                <a:latin typeface="Century Gothic"/>
                <a:cs typeface="Century Gothic"/>
              </a:rPr>
              <a:t>Central</a:t>
            </a:r>
            <a:endParaRPr lang="es-MX" sz="4800" b="1" spc="150" dirty="0">
              <a:ln w="11430"/>
              <a:solidFill>
                <a:srgbClr val="F8F8F8"/>
              </a:solidFill>
              <a:latin typeface="Century Gothic"/>
              <a:cs typeface="Century Gothic"/>
            </a:endParaRPr>
          </a:p>
        </p:txBody>
      </p:sp>
      <p:pic>
        <p:nvPicPr>
          <p:cNvPr id="35943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7738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9431" name="Rectangle 2"/>
          <p:cNvSpPr>
            <a:spLocks/>
          </p:cNvSpPr>
          <p:nvPr/>
        </p:nvSpPr>
        <p:spPr bwMode="auto">
          <a:xfrm>
            <a:off x="990600" y="68183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59432" name="Rectangle 3"/>
          <p:cNvSpPr>
            <a:spLocks/>
          </p:cNvSpPr>
          <p:nvPr/>
        </p:nvSpPr>
        <p:spPr bwMode="auto">
          <a:xfrm>
            <a:off x="6096000" y="68183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1556793"/>
            <a:ext cx="8640960" cy="2232247"/>
          </a:xfrm>
        </p:spPr>
        <p:txBody>
          <a:bodyPr/>
          <a:lstStyle/>
          <a:p>
            <a:pPr>
              <a:defRPr/>
            </a:pP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Actualmente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 tendencia predominante es que la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banca central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sea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autónoma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y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sin dependencia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alguna de los gobiernos federales.</a:t>
            </a: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MX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644900"/>
            <a:ext cx="504031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971600" y="155104"/>
            <a:ext cx="7272808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5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La Banca Central</a:t>
            </a:r>
            <a:endParaRPr lang="es-MX" sz="5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438400"/>
            <a:ext cx="4129088" cy="412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1752600"/>
            <a:ext cx="4321175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2667000"/>
            <a:ext cx="302418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3276600"/>
            <a:ext cx="41417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838200"/>
            <a:ext cx="6624638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9552" y="1412777"/>
            <a:ext cx="8143111" cy="1584176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MX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 Investiga </a:t>
            </a:r>
            <a:r>
              <a:rPr lang="es-MX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cómo se creó el banco central en tu país.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1187624" y="227112"/>
            <a:ext cx="7272808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5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Banco Central</a:t>
            </a:r>
            <a:endParaRPr lang="es-MX" sz="5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6" name="Picture 5" descr="pregunt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781300"/>
            <a:ext cx="28352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6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670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9671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971600" y="5229200"/>
            <a:ext cx="7272808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00009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Funciones de la banca central</a:t>
            </a:r>
            <a:endParaRPr lang="es-MX" sz="5400" dirty="0">
              <a:solidFill>
                <a:srgbClr val="00009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7069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92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0693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148952" y="1988840"/>
            <a:ext cx="8991600" cy="4648200"/>
          </a:xfrm>
        </p:spPr>
        <p:txBody>
          <a:bodyPr/>
          <a:lstStyle/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Mantener el poder adquisitivo de la moneda.</a:t>
            </a:r>
          </a:p>
          <a:p>
            <a:pPr marL="0" indent="0">
              <a:buFontTx/>
              <a:buNone/>
              <a:defRPr/>
            </a:pPr>
            <a:endParaRPr lang="es-E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Afianzar la estabilidad económica.</a:t>
            </a:r>
          </a:p>
          <a:p>
            <a:pPr marL="0" indent="0">
              <a:buFontTx/>
              <a:buNone/>
              <a:defRPr/>
            </a:pPr>
            <a:endParaRPr lang="es-E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 Conseguir el nivel de pleno empleo, que es el mayor nivel de empleo sustentable a largo plazo.</a:t>
            </a:r>
            <a:endParaRPr lang="es-ES_tradnl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endParaRPr lang="es-MX" dirty="0"/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251520" y="21161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Funciones de la banca central</a:t>
            </a:r>
            <a:endParaRPr lang="es-MX" sz="5400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2" name="Picture 1" descr="moned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3141663"/>
            <a:ext cx="4319587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mon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2463" y="4289425"/>
            <a:ext cx="2776537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171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1719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1720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2061592"/>
          </a:xfrm>
        </p:spPr>
        <p:txBody>
          <a:bodyPr/>
          <a:lstStyle/>
          <a:p>
            <a:pPr>
              <a:defRPr/>
            </a:pPr>
            <a:endParaRPr lang="es-ES" sz="3000" dirty="0" smtClean="0">
              <a:solidFill>
                <a:srgbClr val="FFFF00"/>
              </a:solidFill>
            </a:endParaRPr>
          </a:p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Lleva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a cabo los ajustes necesarios: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controlar la cantidad de dinero en circulación o la determinación de las tasas de interés.</a:t>
            </a:r>
            <a:endParaRPr lang="es-ES_tradnl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 bwMode="auto">
          <a:xfrm>
            <a:off x="251520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Mecanismos utilizados por la banca central</a:t>
            </a:r>
            <a:endParaRPr lang="es-MX" sz="4800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251520" y="5013176"/>
            <a:ext cx="2736304" cy="136815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Determinación de la tasa de interés (Directa o indirecta)</a:t>
            </a:r>
            <a:endParaRPr lang="es-MX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3203848" y="5013176"/>
            <a:ext cx="2664296" cy="1296144"/>
          </a:xfrm>
          <a:prstGeom prst="roundRect">
            <a:avLst/>
          </a:prstGeom>
          <a:solidFill>
            <a:srgbClr val="3A06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s-MX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ctr">
              <a:defRPr/>
            </a:pPr>
            <a:r>
              <a:rPr lang="es-MX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Variación del Encaje Legal</a:t>
            </a:r>
            <a:endParaRPr lang="es-MX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156175" y="4941168"/>
            <a:ext cx="2736305" cy="129614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Operaciones de Mercado Abierto (OMO)</a:t>
            </a:r>
            <a:endParaRPr lang="es-MX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Bent Arrow 10"/>
          <p:cNvSpPr/>
          <p:nvPr/>
        </p:nvSpPr>
        <p:spPr bwMode="auto">
          <a:xfrm rot="5400000" flipV="1">
            <a:off x="1547664" y="3573016"/>
            <a:ext cx="1080120" cy="1800200"/>
          </a:xfrm>
          <a:prstGeom prst="ben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5400000">
            <a:off x="6624228" y="3617404"/>
            <a:ext cx="999728" cy="1647800"/>
          </a:xfrm>
          <a:prstGeom prst="ben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5400000">
            <a:off x="4355976" y="4509120"/>
            <a:ext cx="576064" cy="432048"/>
          </a:xfrm>
          <a:prstGeom prst="righ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987824" y="3429000"/>
            <a:ext cx="3312368" cy="1008112"/>
          </a:xfrm>
          <a:prstGeom prst="roundRect">
            <a:avLst/>
          </a:prstGeom>
          <a:solidFill>
            <a:schemeClr val="accent5">
              <a:lumMod val="2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400" b="1" dirty="0">
                <a:ln w="3175" cmpd="sng">
                  <a:solidFill>
                    <a:schemeClr val="accent6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Mecanismos de la Política Monetaria</a:t>
            </a:r>
            <a:endParaRPr lang="es-MX" sz="2400" b="1" dirty="0">
              <a:ln w="3175" cmpd="sng">
                <a:solidFill>
                  <a:schemeClr val="accent6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7275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2760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2761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5536" y="1371600"/>
            <a:ext cx="8672264" cy="54102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 tasa de interés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es el precio que se paga, por por obtener un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préstamo o un crédito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. De esta manera, podemos decir:</a:t>
            </a:r>
          </a:p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 </a:t>
            </a:r>
            <a:endParaRPr lang="es-ES" sz="3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" sz="3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El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“precio” del dinero es la tasa de interés.</a:t>
            </a:r>
          </a:p>
          <a:p>
            <a:pPr>
              <a:buFontTx/>
              <a:buNone/>
              <a:defRPr/>
            </a:pPr>
            <a:endParaRPr lang="es-ES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Si dinero es escaso, su precio es alto.</a:t>
            </a:r>
          </a:p>
          <a:p>
            <a:pPr>
              <a:buFontTx/>
              <a:buNone/>
              <a:defRPr/>
            </a:pPr>
            <a:endParaRPr lang="es-ES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Si el dinero es muy abundante, el precio  es  bajo.</a:t>
            </a:r>
            <a:r>
              <a:rPr lang="es-ES_tradnl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ES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_tradnl" dirty="0" smtClean="0"/>
              <a:t> 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068638"/>
            <a:ext cx="40322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4076700"/>
            <a:ext cx="39592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323528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Determincación de la tasa de interés</a:t>
            </a:r>
            <a:endParaRPr lang="es-MX" sz="4800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73766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3767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3768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772816"/>
            <a:ext cx="8991600" cy="396044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 banca central tiene varias formas de influir en la tasa de interés. </a:t>
            </a:r>
            <a:endParaRPr lang="es-ES" sz="3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endParaRPr lang="es-ES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Los bancos privados (BP)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, requieren circulante (dinero líquido) para poder operar. Dicho circulante lo obtienen directamente del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banco central (BC).</a:t>
            </a:r>
            <a:endParaRPr lang="es-ES_tradnl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endParaRPr lang="es-MX" dirty="0">
              <a:solidFill>
                <a:srgbClr val="FFFF00"/>
              </a:solidFill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67544" y="620688"/>
            <a:ext cx="8136904" cy="136815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Préstamo: el BC presta dinero a la BP cobrándole una determinaa tasa de interés (Tasa de descuento) o préstamos con otro tipo de reglas, asegurando el cobro de estos préstamos con Colaterales (Garantías como propiedades, activos, etc).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67544" y="4221088"/>
            <a:ext cx="8280920" cy="2376264"/>
          </a:xfrm>
          <a:prstGeom prst="roundRect">
            <a:avLst/>
          </a:prstGeom>
          <a:solidFill>
            <a:srgbClr val="222268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s-MX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Operaciones de Mercado Abierto (OMO) por sus siglas en inglés: la BP compra o vende certificados del Tesoro (valores que son pagarés emitidos por el gobirno) y de esta manera obtiene o retira dinero de circulación. El BC al comprar Certificados, paga con dinero a la BP y esta a su vez le da los valores, resultando en un aumento de circulante. Por otro lado, si la BC vende los Valores, la BP le da´ra circulante a cambio de ellos y así habrá una reducción en el mismo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467544" y="2276872"/>
            <a:ext cx="8136904" cy="1728192"/>
          </a:xfrm>
          <a:prstGeom prst="roundRect">
            <a:avLst/>
          </a:prstGeom>
          <a:solidFill>
            <a:schemeClr val="accent1">
              <a:lumMod val="2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Préstamos Interbancarios: la BP se presta entre sí, a partir de los depósitos que mantienen en el BC, se cobra una tasa denominada Tasa Interbancaria o Tasa de Fondos Federales, en el caso de México esta tasa se conoce como Tasa de Interés Interbancaria de Equilibrio (TIIE).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922588"/>
            <a:ext cx="3757613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6200" y="1371600"/>
            <a:ext cx="8991600" cy="2345432"/>
          </a:xfrm>
        </p:spPr>
        <p:txBody>
          <a:bodyPr/>
          <a:lstStyle/>
          <a:p>
            <a:pPr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Algunos bancos centrales, como el banco de la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Reserva Federal de Estados Unidos (FED) 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determinan la tasa de interés que cobran por los préstamos que hacen a los bancos comerciales.</a:t>
            </a:r>
            <a:endParaRPr lang="es-ES_tradnl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2338" y="3357563"/>
            <a:ext cx="36734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539552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Determinación Directa</a:t>
            </a:r>
            <a:endParaRPr lang="es-MX" sz="5400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4005064"/>
            <a:ext cx="8856984" cy="2400657"/>
          </a:xfrm>
          <a:prstGeom prst="rect">
            <a:avLst/>
          </a:prstGeom>
          <a:solidFill>
            <a:srgbClr val="3366FF">
              <a:alpha val="68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sz="3000" b="1" kern="0" dirty="0">
                <a:ln w="18000">
                  <a:solidFill>
                    <a:srgbClr val="2D2D8A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 tasa de </a:t>
            </a:r>
            <a:r>
              <a:rPr lang="es-ES" sz="3000" b="1" kern="0" dirty="0" err="1">
                <a:ln w="18000">
                  <a:solidFill>
                    <a:srgbClr val="2D2D8A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descuento,se</a:t>
            </a:r>
            <a:r>
              <a:rPr lang="es-ES" sz="3000" b="1" kern="0" dirty="0">
                <a:ln w="18000">
                  <a:solidFill>
                    <a:srgbClr val="2D2D8A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determina por la Junta de Gobernadores, conformada por los gobernadores del Sistema de la Reserva Federal de Estados Unidos y de su presidente.</a:t>
            </a:r>
            <a:endParaRPr lang="es-ES_tradnl" sz="3000" b="1" kern="0" dirty="0">
              <a:ln w="18000">
                <a:solidFill>
                  <a:srgbClr val="2D2D8A"/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ea typeface="ＭＳ Ｐゴシック" pitchFamily="-106" charset="-128"/>
              <a:cs typeface="Century Gothic"/>
            </a:endParaRPr>
          </a:p>
        </p:txBody>
      </p:sp>
      <p:pic>
        <p:nvPicPr>
          <p:cNvPr id="37683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6840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6841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2366392"/>
          </a:xfrm>
        </p:spPr>
        <p:txBody>
          <a:bodyPr/>
          <a:lstStyle/>
          <a:p>
            <a:pPr>
              <a:defRPr/>
            </a:pP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DE2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 tasa a que presta la banca central a los bancos está determinada por las acciones del mercado,</a:t>
            </a:r>
            <a:r>
              <a:rPr lang="es-ES" sz="3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donde la oferta y la demanda de dinero fijan continuamente la tasa de interés.</a:t>
            </a:r>
          </a:p>
          <a:p>
            <a:pPr>
              <a:defRPr/>
            </a:pPr>
            <a:endParaRPr lang="es-MX" sz="3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068638"/>
            <a:ext cx="4391025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2492375"/>
            <a:ext cx="16256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068638"/>
            <a:ext cx="26701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18325" y="4365625"/>
            <a:ext cx="18716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5229225"/>
            <a:ext cx="2500313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8850" y="5157788"/>
            <a:ext cx="1703388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ítulo 1"/>
          <p:cNvSpPr txBox="1">
            <a:spLocks/>
          </p:cNvSpPr>
          <p:nvPr/>
        </p:nvSpPr>
        <p:spPr bwMode="auto">
          <a:xfrm>
            <a:off x="251520" y="-276944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Determinación Indirecta</a:t>
            </a:r>
            <a:endParaRPr lang="es-MX" sz="5400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5536" y="1362834"/>
            <a:ext cx="72400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3000" b="1" kern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Algunos ejemplos de tasas de interés</a:t>
            </a:r>
            <a:endParaRPr lang="es-MX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39552" y="2348880"/>
            <a:ext cx="5904656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LIBOR – London Interbank Offered Rate (Inglaterra)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539552" y="3068960"/>
            <a:ext cx="5400600" cy="504056"/>
          </a:xfrm>
          <a:prstGeom prst="roundRect">
            <a:avLst/>
          </a:prstGeom>
          <a:solidFill>
            <a:schemeClr val="accent5">
              <a:lumMod val="2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Tasa de Descuento (Discount Rate (FED)) EUA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539552" y="3789040"/>
            <a:ext cx="684076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TIIE = Tasa de Interés Interbancaria de Equilibrio (México)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11560" y="4509120"/>
            <a:ext cx="6984776" cy="504056"/>
          </a:xfrm>
          <a:prstGeom prst="roundRect">
            <a:avLst/>
          </a:prstGeom>
          <a:solidFill>
            <a:schemeClr val="accent5">
              <a:lumMod val="2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CETES = Tasa que pagan los Certificados de la Tesoreré Mex.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611560" y="5229200"/>
            <a:ext cx="648072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EURIBOR = European Interbank Offered Rate (euro zona)</a:t>
            </a:r>
            <a:endParaRPr lang="es-MX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135" y="1916832"/>
            <a:ext cx="8991600" cy="1625352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entury Gothic"/>
                <a:cs typeface="Century Gothic"/>
              </a:rPr>
              <a:t>L</a:t>
            </a:r>
            <a:r>
              <a:rPr lang="es-ES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entury Gothic"/>
                <a:cs typeface="Century Gothic"/>
              </a:rPr>
              <a:t>os </a:t>
            </a:r>
            <a:r>
              <a:rPr lang="es-ES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entury Gothic"/>
                <a:cs typeface="Century Gothic"/>
              </a:rPr>
              <a:t>bancos obtienen los recursos que luego prestan, a partir de los depósitos que reciben del público. </a:t>
            </a:r>
            <a:endParaRPr lang="es-MX" sz="3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entury Gothic"/>
              <a:cs typeface="Century Gothic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4076700"/>
            <a:ext cx="47021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789363"/>
            <a:ext cx="21463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251520" y="-21369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dirty="0" smtClean="0">
                <a:solidFill>
                  <a:srgbClr val="FFFF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Variación del encaje legal (coeficiente de caja)</a:t>
            </a:r>
            <a:endParaRPr lang="es-MX" dirty="0">
              <a:solidFill>
                <a:srgbClr val="FFFF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683568" y="3933056"/>
            <a:ext cx="7560840" cy="1872208"/>
          </a:xfrm>
          <a:prstGeom prst="roundRect">
            <a:avLst/>
          </a:prstGeom>
          <a:solidFill>
            <a:srgbClr val="222268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MX" sz="2400" b="1" dirty="0">
                <a:ln>
                  <a:solidFill>
                    <a:schemeClr val="accent4">
                      <a:lumMod val="95000"/>
                      <a:lumOff val="5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El Encaje es el porcentaje de los depósitos que la autoridad monetaria de cada país obliga a los Bancos a mantener y es una parte escencial en el proceso de la creación de dinero</a:t>
            </a:r>
            <a:endParaRPr lang="es-MX" sz="2400" b="1" dirty="0">
              <a:ln>
                <a:solidFill>
                  <a:schemeClr val="accent4">
                    <a:lumMod val="95000"/>
                    <a:lumOff val="5000"/>
                  </a:scheme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7888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88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78889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4"/>
          <p:cNvSpPr txBox="1">
            <a:spLocks/>
          </p:cNvSpPr>
          <p:nvPr/>
        </p:nvSpPr>
        <p:spPr bwMode="auto">
          <a:xfrm>
            <a:off x="323850" y="2032000"/>
            <a:ext cx="5691188" cy="533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2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9pPr>
          </a:lstStyle>
          <a:p>
            <a:pPr algn="l">
              <a:defRPr/>
            </a:pPr>
            <a:endParaRPr lang="es-MX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057650" y="4387850"/>
            <a:ext cx="1841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pic>
        <p:nvPicPr>
          <p:cNvPr id="36045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0457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0458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  <p:pic>
        <p:nvPicPr>
          <p:cNvPr id="360459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7308850" cy="208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11188" y="981075"/>
          <a:ext cx="6527800" cy="5616575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864096"/>
                <a:gridCol w="1944216"/>
                <a:gridCol w="2087724"/>
                <a:gridCol w="1632012"/>
              </a:tblGrid>
              <a:tr h="624078">
                <a:tc>
                  <a:txBody>
                    <a:bodyPr/>
                    <a:lstStyle/>
                    <a:p>
                      <a:pPr algn="r"/>
                      <a:endParaRPr lang="es-MX" sz="1700" b="1" i="0" dirty="0">
                        <a:solidFill>
                          <a:srgbClr val="FFFFFF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700" b="1" i="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Depósito</a:t>
                      </a:r>
                      <a:endParaRPr lang="es-MX" sz="1700" b="1" i="0" dirty="0">
                        <a:solidFill>
                          <a:srgbClr val="FFFFFF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700" b="1" i="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Reservas</a:t>
                      </a:r>
                      <a:r>
                        <a:rPr lang="es-MX" sz="1700" b="1" i="0" baseline="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 (2% de encaje legal)</a:t>
                      </a:r>
                      <a:endParaRPr lang="es-MX" sz="1700" b="1" i="0" dirty="0">
                        <a:solidFill>
                          <a:srgbClr val="FFFFFF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700" b="1" i="0" dirty="0" smtClean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Préstamos</a:t>
                      </a:r>
                      <a:endParaRPr lang="es-MX" sz="1700" b="1" i="0" dirty="0">
                        <a:solidFill>
                          <a:srgbClr val="FFFFFF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$ 1,000.00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$ 20.00 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$ 980.00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   $</a:t>
                      </a:r>
                      <a:r>
                        <a:rPr lang="es-MX" sz="1700" b="0" i="0" baseline="0" dirty="0" smtClean="0">
                          <a:latin typeface="Century Gothic"/>
                          <a:cs typeface="Century Gothic"/>
                        </a:rPr>
                        <a:t> 980.00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$ 19.60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$ 960.40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   $</a:t>
                      </a:r>
                      <a:r>
                        <a:rPr lang="es-MX" sz="1700" b="0" i="0" baseline="0" dirty="0" smtClean="0">
                          <a:latin typeface="Century Gothic"/>
                          <a:cs typeface="Century Gothic"/>
                        </a:rPr>
                        <a:t> 960.40</a:t>
                      </a:r>
                      <a:endParaRPr lang="es-MX" sz="1700" b="0" i="0" dirty="0" smtClean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$ 19.21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$ 941.19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dirty="0" smtClean="0"/>
                        <a:t>$ 941.19</a:t>
                      </a:r>
                      <a:endParaRPr lang="es-MX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$18.82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$ 922.37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   $ 922.37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$18.45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$ 903.92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   $ 903.92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$18.08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$ 885.84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$ 885.84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$17.72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$ 868.13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$ 868.13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$17.36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$ 850.76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 $ 850.76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$17.02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$ 833.75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$ 31.60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</a:t>
                      </a:r>
                      <a:r>
                        <a:rPr lang="es-MX" sz="1700" b="0" i="0" baseline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 0.63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$ 30.97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$ 30.97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$0.62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$ 30.35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0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…</a:t>
                      </a:r>
                      <a:endParaRPr lang="es-MX" sz="1700" b="0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  <a:tr h="356616">
                <a:tc>
                  <a:txBody>
                    <a:bodyPr/>
                    <a:lstStyle/>
                    <a:p>
                      <a:pPr algn="r"/>
                      <a:r>
                        <a:rPr lang="es-MX" sz="1700" b="1" i="0" dirty="0" smtClean="0">
                          <a:latin typeface="Century Gothic"/>
                          <a:cs typeface="Century Gothic"/>
                        </a:rPr>
                        <a:t>TOTAL</a:t>
                      </a:r>
                      <a:endParaRPr lang="es-MX" sz="1700" b="1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1" i="0" dirty="0" smtClean="0">
                          <a:latin typeface="Century Gothic"/>
                          <a:cs typeface="Century Gothic"/>
                        </a:rPr>
                        <a:t>$50,000.00</a:t>
                      </a:r>
                      <a:endParaRPr lang="es-MX" sz="1700" b="1" i="0" dirty="0"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1" i="0" dirty="0" smtClean="0">
                          <a:solidFill>
                            <a:srgbClr val="000090"/>
                          </a:solidFill>
                          <a:latin typeface="Century Gothic"/>
                          <a:cs typeface="Century Gothic"/>
                        </a:rPr>
                        <a:t>$1,000.00</a:t>
                      </a:r>
                      <a:endParaRPr lang="es-MX" sz="1700" b="1" i="0" dirty="0">
                        <a:solidFill>
                          <a:srgbClr val="00009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700" b="1" i="0" dirty="0" smtClean="0">
                          <a:solidFill>
                            <a:srgbClr val="FF0000"/>
                          </a:solidFill>
                          <a:latin typeface="Century Gothic"/>
                          <a:cs typeface="Century Gothic"/>
                        </a:rPr>
                        <a:t>$49,000.00</a:t>
                      </a:r>
                      <a:endParaRPr lang="es-MX" sz="1700" b="1" i="0" dirty="0">
                        <a:solidFill>
                          <a:srgbClr val="FF000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79971" name="Picture 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0"/>
            <a:ext cx="6119813" cy="103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 bwMode="auto">
          <a:xfrm>
            <a:off x="323528" y="260648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Multiplicador monetario simple</a:t>
            </a:r>
            <a:endParaRPr lang="es-MX" sz="5400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8195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1956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81957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447800"/>
            <a:ext cx="8568952" cy="162116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coolSlan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FontTx/>
              <a:buNone/>
              <a:defRPr/>
            </a:pPr>
            <a:r>
              <a:rPr lang="es-ES" sz="3000" b="1" dirty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La creación progresiva de </a:t>
            </a:r>
            <a:r>
              <a:rPr lang="es-ES" sz="3000" b="1" dirty="0" smtClean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nuevos </a:t>
            </a:r>
            <a:r>
              <a:rPr lang="es-ES" sz="3000" b="1" dirty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préstamos</a:t>
            </a:r>
          </a:p>
          <a:p>
            <a:pPr>
              <a:buFontTx/>
              <a:buNone/>
              <a:defRPr/>
            </a:pPr>
            <a:r>
              <a:rPr lang="es-ES" sz="3000" b="1" dirty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recibe el nombre de multiplicador monetario simple</a:t>
            </a:r>
            <a:r>
              <a:rPr lang="es-ES" sz="3000" b="1" dirty="0" smtClean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.</a:t>
            </a:r>
          </a:p>
          <a:p>
            <a:pPr>
              <a:buFontTx/>
              <a:buNone/>
              <a:defRPr/>
            </a:pPr>
            <a:endParaRPr lang="es-ES" sz="3000" b="1" dirty="0">
              <a:ln/>
              <a:solidFill>
                <a:schemeClr val="accent3"/>
              </a:solidFill>
              <a:latin typeface="Century Gothic"/>
              <a:cs typeface="Century Gothic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395536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200" dirty="0" smtClean="0">
                <a:ln>
                  <a:solidFill>
                    <a:srgbClr val="8000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Multiplicador monetario simple</a:t>
            </a:r>
            <a:endParaRPr lang="es-MX" sz="4200" dirty="0">
              <a:ln>
                <a:solidFill>
                  <a:srgbClr val="8000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750" y="4941888"/>
            <a:ext cx="1728788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s-MX" sz="4000" b="1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ΔD =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5875" y="4365625"/>
            <a:ext cx="7921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1</a:t>
            </a:r>
            <a:endParaRPr lang="es-MX" sz="40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00338" y="5241925"/>
            <a:ext cx="7921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5375" y="4953000"/>
            <a:ext cx="19446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* </a:t>
            </a: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Grande"/>
                <a:ea typeface="Lucida Grande"/>
                <a:cs typeface="Lucida Grande"/>
              </a:rPr>
              <a:t>ΔR</a:t>
            </a:r>
            <a:endParaRPr lang="es-MX" sz="40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411413" y="5229225"/>
            <a:ext cx="936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50825" y="2924175"/>
            <a:ext cx="64817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32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 La fórmula para obtener el total de préstamos-depósitos.</a:t>
            </a:r>
            <a:endParaRPr lang="es-MX" sz="3200" b="1" kern="0" dirty="0">
              <a:ln/>
              <a:solidFill>
                <a:srgbClr val="AAAACA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6096" y="4797152"/>
            <a:ext cx="3384376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0090"/>
                </a:solidFill>
              </a:rPr>
              <a:t>∆D= </a:t>
            </a:r>
            <a:r>
              <a:rPr lang="en-US" sz="2000" dirty="0" err="1">
                <a:solidFill>
                  <a:srgbClr val="000090"/>
                </a:solidFill>
              </a:rPr>
              <a:t>cambio</a:t>
            </a:r>
            <a:r>
              <a:rPr lang="en-US" sz="2000" dirty="0">
                <a:solidFill>
                  <a:srgbClr val="000090"/>
                </a:solidFill>
              </a:rPr>
              <a:t> en </a:t>
            </a:r>
            <a:r>
              <a:rPr lang="en-US" sz="2000" dirty="0" err="1">
                <a:solidFill>
                  <a:srgbClr val="000090"/>
                </a:solidFill>
              </a:rPr>
              <a:t>depósitos</a:t>
            </a:r>
            <a:endParaRPr lang="en-US" sz="2000" dirty="0">
              <a:solidFill>
                <a:srgbClr val="000090"/>
              </a:solidFill>
            </a:endParaRPr>
          </a:p>
          <a:p>
            <a:pPr>
              <a:defRPr/>
            </a:pPr>
            <a:r>
              <a:rPr lang="en-US" sz="2000" dirty="0">
                <a:solidFill>
                  <a:srgbClr val="000090"/>
                </a:solidFill>
              </a:rPr>
              <a:t>r =  </a:t>
            </a:r>
            <a:r>
              <a:rPr lang="en-US" sz="2000" dirty="0" err="1">
                <a:solidFill>
                  <a:srgbClr val="000090"/>
                </a:solidFill>
              </a:rPr>
              <a:t>tasa</a:t>
            </a:r>
            <a:r>
              <a:rPr lang="en-US" sz="2000" dirty="0">
                <a:solidFill>
                  <a:srgbClr val="000090"/>
                </a:solidFill>
              </a:rPr>
              <a:t> de </a:t>
            </a:r>
            <a:r>
              <a:rPr lang="en-US" sz="2000" dirty="0" err="1">
                <a:solidFill>
                  <a:srgbClr val="000090"/>
                </a:solidFill>
              </a:rPr>
              <a:t>encaje</a:t>
            </a:r>
            <a:r>
              <a:rPr lang="en-US" sz="2000" dirty="0">
                <a:solidFill>
                  <a:srgbClr val="000090"/>
                </a:solidFill>
              </a:rPr>
              <a:t> legal</a:t>
            </a:r>
          </a:p>
          <a:p>
            <a:pPr>
              <a:defRPr/>
            </a:pPr>
            <a:r>
              <a:rPr lang="en-US" sz="2000" dirty="0">
                <a:solidFill>
                  <a:srgbClr val="000090"/>
                </a:solidFill>
              </a:rPr>
              <a:t>∆R= </a:t>
            </a:r>
            <a:r>
              <a:rPr lang="en-US" sz="2000" dirty="0" err="1">
                <a:solidFill>
                  <a:srgbClr val="000090"/>
                </a:solidFill>
              </a:rPr>
              <a:t>cambio</a:t>
            </a:r>
            <a:r>
              <a:rPr lang="en-US" sz="2000" dirty="0">
                <a:solidFill>
                  <a:srgbClr val="000090"/>
                </a:solidFill>
              </a:rPr>
              <a:t> en </a:t>
            </a:r>
            <a:r>
              <a:rPr lang="en-US" sz="2000" dirty="0" err="1">
                <a:solidFill>
                  <a:srgbClr val="000090"/>
                </a:solidFill>
              </a:rPr>
              <a:t>reservas</a:t>
            </a:r>
            <a:endParaRPr lang="en-US" sz="2000" dirty="0">
              <a:solidFill>
                <a:srgbClr val="000090"/>
              </a:solidFill>
            </a:endParaRPr>
          </a:p>
          <a:p>
            <a:pPr>
              <a:defRPr/>
            </a:pPr>
            <a:endParaRPr lang="es-MX" sz="2000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29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2990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82991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2628900"/>
          </a:xfrm>
        </p:spPr>
        <p:txBody>
          <a:bodyPr/>
          <a:lstStyle/>
          <a:p>
            <a:r>
              <a:rPr lang="es-ES" sz="3000" b="1" smtClean="0">
                <a:solidFill>
                  <a:srgbClr val="000090"/>
                </a:solidFill>
                <a:latin typeface="Century Gothic" pitchFamily="34" charset="0"/>
                <a:ea typeface="ＭＳ Ｐゴシック" charset="-128"/>
              </a:rPr>
              <a:t>Si el encaje legal es del 2%, en valor numérico es: 0.02, mientras que el </a:t>
            </a:r>
            <a:r>
              <a:rPr lang="es-ES" sz="3000" b="1" smtClean="0">
                <a:solidFill>
                  <a:srgbClr val="FF0000"/>
                </a:solidFill>
                <a:latin typeface="Century Gothic" pitchFamily="34" charset="0"/>
                <a:ea typeface="ＭＳ Ｐゴシック" charset="-128"/>
              </a:rPr>
              <a:t>cambio original </a:t>
            </a:r>
            <a:r>
              <a:rPr lang="es-ES" sz="3000" b="1" smtClean="0">
                <a:solidFill>
                  <a:srgbClr val="000090"/>
                </a:solidFill>
                <a:latin typeface="Century Gothic" pitchFamily="34" charset="0"/>
                <a:ea typeface="ＭＳ Ｐゴシック" charset="-128"/>
              </a:rPr>
              <a:t>en reservas es el depósito original de 1,000 pesos, </a:t>
            </a:r>
            <a:r>
              <a:rPr lang="es-ES" sz="3000" b="1" smtClean="0">
                <a:solidFill>
                  <a:srgbClr val="FF0000"/>
                </a:solidFill>
                <a:latin typeface="Century Gothic" pitchFamily="34" charset="0"/>
                <a:ea typeface="ＭＳ Ｐゴシック" charset="-128"/>
              </a:rPr>
              <a:t>por lo tanto:</a:t>
            </a:r>
            <a:endParaRPr lang="es-ES_tradnl" sz="3000" b="1" smtClean="0">
              <a:solidFill>
                <a:srgbClr val="FF0000"/>
              </a:solidFill>
              <a:latin typeface="Century Gothic" pitchFamily="34" charset="0"/>
              <a:ea typeface="ＭＳ Ｐゴシック" charset="-128"/>
            </a:endParaRPr>
          </a:p>
          <a:p>
            <a:endParaRPr lang="es-MX" smtClean="0">
              <a:ea typeface="ＭＳ Ｐゴシック" charset="-128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3950" y="3933825"/>
            <a:ext cx="3814763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933825"/>
            <a:ext cx="38385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395536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8000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Ejemplo</a:t>
            </a:r>
            <a:endParaRPr lang="es-MX" sz="4800" dirty="0">
              <a:ln>
                <a:solidFill>
                  <a:srgbClr val="8000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188" y="4581525"/>
            <a:ext cx="17287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s-MX" sz="4000" b="1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ΔD 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55875" y="4005263"/>
            <a:ext cx="7921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1</a:t>
            </a:r>
            <a:endParaRPr lang="es-MX" sz="40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8538" y="4881563"/>
            <a:ext cx="12954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0.02</a:t>
            </a:r>
            <a:endParaRPr lang="es-MX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2500" y="4592638"/>
            <a:ext cx="52562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* </a:t>
            </a:r>
            <a:r>
              <a:rPr lang="es-MX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Grande"/>
                <a:ea typeface="Lucida Grande"/>
                <a:cs typeface="Lucida Grande"/>
              </a:rPr>
              <a:t>$1,000 </a:t>
            </a:r>
            <a:r>
              <a:rPr lang="es-MX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Grande"/>
                <a:ea typeface="Lucida Grande"/>
                <a:cs typeface="Lucida Grande"/>
              </a:rPr>
              <a:t>= $50,000</a:t>
            </a:r>
            <a:endParaRPr lang="es-MX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2268538" y="4868863"/>
            <a:ext cx="11509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71600" y="4005064"/>
            <a:ext cx="306556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n>
                  <a:solidFill>
                    <a:srgbClr val="80000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Encaje Legal</a:t>
            </a:r>
            <a:endParaRPr lang="es-MX" sz="3600" b="1" dirty="0">
              <a:ln>
                <a:solidFill>
                  <a:srgbClr val="8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5229200"/>
            <a:ext cx="306556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n>
                  <a:solidFill>
                    <a:srgbClr val="80000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Encaje Legal</a:t>
            </a:r>
            <a:endParaRPr lang="es-MX" sz="3600" b="1" dirty="0">
              <a:ln>
                <a:solidFill>
                  <a:srgbClr val="8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58425" y="4123437"/>
            <a:ext cx="250200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Circulante</a:t>
            </a:r>
            <a:endParaRPr lang="es-MX" sz="36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40152" y="5157192"/>
            <a:ext cx="250200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Circulante</a:t>
            </a:r>
            <a:endParaRPr lang="es-MX" sz="36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1" name="Right Arrow 20"/>
          <p:cNvSpPr/>
          <p:nvPr/>
        </p:nvSpPr>
        <p:spPr bwMode="auto">
          <a:xfrm rot="16200000">
            <a:off x="338316" y="4062285"/>
            <a:ext cx="820047" cy="417575"/>
          </a:xfrm>
          <a:prstGeom prst="righ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Right Arrow 21"/>
          <p:cNvSpPr/>
          <p:nvPr/>
        </p:nvSpPr>
        <p:spPr bwMode="auto">
          <a:xfrm rot="5400000">
            <a:off x="338316" y="5358429"/>
            <a:ext cx="820047" cy="417575"/>
          </a:xfrm>
          <a:prstGeom prst="righ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4067944" y="4221088"/>
            <a:ext cx="820047" cy="417575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ight Arrow 23"/>
          <p:cNvSpPr/>
          <p:nvPr/>
        </p:nvSpPr>
        <p:spPr bwMode="auto">
          <a:xfrm>
            <a:off x="4211960" y="5373216"/>
            <a:ext cx="820047" cy="417575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ight Arrow 24"/>
          <p:cNvSpPr/>
          <p:nvPr/>
        </p:nvSpPr>
        <p:spPr bwMode="auto">
          <a:xfrm rot="5400000">
            <a:off x="5162852" y="4134292"/>
            <a:ext cx="820047" cy="417575"/>
          </a:xfrm>
          <a:prstGeom prst="rightArrow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ight Arrow 25"/>
          <p:cNvSpPr/>
          <p:nvPr/>
        </p:nvSpPr>
        <p:spPr bwMode="auto">
          <a:xfrm rot="16200000">
            <a:off x="5162852" y="5286420"/>
            <a:ext cx="820047" cy="417575"/>
          </a:xfrm>
          <a:prstGeom prst="rightArrow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403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4034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84035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3" name="Marcador de contenido 2"/>
          <p:cNvSpPr>
            <a:spLocks noGrp="1"/>
          </p:cNvSpPr>
          <p:nvPr>
            <p:ph idx="4294967295"/>
          </p:nvPr>
        </p:nvSpPr>
        <p:spPr>
          <a:xfrm>
            <a:off x="395536" y="1752601"/>
            <a:ext cx="8443664" cy="1604391"/>
          </a:xfrm>
          <a:solidFill>
            <a:srgbClr val="ACECFF">
              <a:alpha val="45000"/>
            </a:srgb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FontTx/>
              <a:buNone/>
              <a:defRPr/>
            </a:pPr>
            <a:r>
              <a:rPr lang="es-ES" sz="3000" b="1" dirty="0" smtClean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 </a:t>
            </a:r>
            <a:r>
              <a:rPr lang="es-ES" sz="3000" b="1" dirty="0" smtClean="0">
                <a:ln/>
                <a:solidFill>
                  <a:srgbClr val="FFFF00"/>
                </a:solidFill>
                <a:latin typeface="Century Gothic"/>
                <a:cs typeface="Century Gothic"/>
              </a:rPr>
              <a:t>Las </a:t>
            </a:r>
            <a:r>
              <a:rPr lang="es-ES" sz="3000" b="1" dirty="0">
                <a:ln/>
                <a:solidFill>
                  <a:srgbClr val="FFFF00"/>
                </a:solidFill>
                <a:latin typeface="Century Gothic"/>
                <a:cs typeface="Century Gothic"/>
              </a:rPr>
              <a:t>operaciones de mercado abierto son:</a:t>
            </a:r>
          </a:p>
          <a:p>
            <a:pPr>
              <a:buFontTx/>
              <a:buNone/>
              <a:defRPr/>
            </a:pPr>
            <a:r>
              <a:rPr lang="es-ES" sz="3000" b="1" dirty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 la compra y la venta de certificados de la tesorería</a:t>
            </a:r>
            <a:r>
              <a:rPr lang="es-ES" sz="3000" b="1" dirty="0" smtClean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.</a:t>
            </a:r>
            <a:endParaRPr lang="es-ES" sz="3000" b="1" dirty="0">
              <a:ln/>
              <a:solidFill>
                <a:srgbClr val="FF0000"/>
              </a:solidFill>
              <a:latin typeface="Century Gothic"/>
              <a:cs typeface="Century Gothic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29902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80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Operaciones de mercado abierto</a:t>
            </a:r>
            <a:endParaRPr lang="es-MX" sz="4800" dirty="0">
              <a:ln>
                <a:solidFill>
                  <a:srgbClr val="0080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3645024"/>
            <a:ext cx="8496944" cy="2431435"/>
          </a:xfrm>
          <a:prstGeom prst="rect">
            <a:avLst/>
          </a:prstGeom>
          <a:solidFill>
            <a:srgbClr val="ACECFF">
              <a:alpha val="45000"/>
            </a:srgb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30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 </a:t>
            </a:r>
            <a:r>
              <a:rPr lang="es-ES" sz="30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  Dichos </a:t>
            </a:r>
            <a:r>
              <a:rPr lang="es-ES" sz="30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certificados son básicamente </a:t>
            </a:r>
            <a:r>
              <a:rPr lang="es-ES" sz="3000" b="1" kern="0" dirty="0">
                <a:ln/>
                <a:solidFill>
                  <a:srgbClr val="FFFF00"/>
                </a:solidFill>
                <a:latin typeface="Century Gothic"/>
                <a:ea typeface="ＭＳ Ｐゴシック" pitchFamily="-106" charset="-128"/>
                <a:cs typeface="Century Gothic"/>
              </a:rPr>
              <a:t>títulos de deuda</a:t>
            </a:r>
            <a:r>
              <a:rPr lang="es-ES" sz="30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, donde la tesorería del gobierno central se compromete a pagar una determinada tasa de interés en cierto plazo a cambio de un préstamo</a:t>
            </a:r>
            <a:r>
              <a:rPr lang="es-ES" sz="3200" b="1" kern="0" dirty="0">
                <a:ln w="18000">
                  <a:solidFill>
                    <a:srgbClr val="FFCC00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ＭＳ Ｐゴシック" pitchFamily="-106" charset="-128"/>
                <a:cs typeface="ＭＳ Ｐゴシック" pitchFamily="-106" charset="-128"/>
              </a:rPr>
              <a:t>.</a:t>
            </a:r>
            <a:r>
              <a:rPr lang="es-ES_tradnl" sz="3200" b="1" kern="0" dirty="0">
                <a:ln w="18000">
                  <a:solidFill>
                    <a:srgbClr val="FFCC00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ＭＳ Ｐゴシック" pitchFamily="-106" charset="-128"/>
                <a:cs typeface="ＭＳ Ｐゴシック" pitchFamily="-106" charset="-128"/>
              </a:rPr>
              <a:t> </a:t>
            </a:r>
            <a:endParaRPr lang="es-MX" sz="3200" b="1" kern="0" dirty="0">
              <a:ln w="18000">
                <a:solidFill>
                  <a:srgbClr val="FFCC00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ＭＳ Ｐゴシック" pitchFamily="-109" charset="-128"/>
              <a:cs typeface="ＭＳ Ｐゴシック" pitchFamily="-109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3573463"/>
            <a:ext cx="35448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503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5031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85032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844824"/>
            <a:ext cx="8591872" cy="2232248"/>
          </a:xfrm>
          <a:solidFill>
            <a:srgbClr val="ACECFF">
              <a:alpha val="31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r>
              <a:rPr lang="es-ES" sz="2600" b="1" dirty="0" smtClean="0">
                <a:ln/>
                <a:solidFill>
                  <a:srgbClr val="000090"/>
                </a:solidFill>
                <a:latin typeface="Century Gothic"/>
                <a:cs typeface="Century Gothic"/>
              </a:rPr>
              <a:t>   </a:t>
            </a:r>
            <a:r>
              <a:rPr lang="es-ES" sz="2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entury Gothic"/>
                <a:cs typeface="Century Gothic"/>
              </a:rPr>
              <a:t>La </a:t>
            </a:r>
            <a:r>
              <a:rPr lang="es-ES" sz="2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entury Gothic"/>
                <a:cs typeface="Century Gothic"/>
              </a:rPr>
              <a:t>tesorería del gobierno central </a:t>
            </a:r>
            <a:r>
              <a:rPr lang="es-MX" sz="2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entury Gothic"/>
                <a:cs typeface="Century Gothic"/>
              </a:rPr>
              <a:t>r</a:t>
            </a:r>
            <a:r>
              <a:rPr lang="es-ES" sz="2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entury Gothic"/>
                <a:cs typeface="Century Gothic"/>
              </a:rPr>
              <a:t>ealiza una compra de certificados (bonos) en posesión del público y así ofrece dinero a cambio de dichos bonos, por lo que la cantidad de dinero en circulación aumenta. </a:t>
            </a:r>
            <a:endParaRPr lang="es-ES" sz="2600" b="1" dirty="0">
              <a:ln/>
              <a:solidFill>
                <a:srgbClr val="1BBFFF"/>
              </a:solidFill>
              <a:latin typeface="Century Gothic"/>
              <a:cs typeface="Century Gothic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335463"/>
            <a:ext cx="3384550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250"/>
            <a:ext cx="32893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29902" y="0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80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Operaciones de mercado abierto</a:t>
            </a:r>
            <a:endParaRPr lang="es-MX" sz="4800" dirty="0">
              <a:ln>
                <a:solidFill>
                  <a:srgbClr val="0080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4509120"/>
            <a:ext cx="8568952" cy="1292662"/>
          </a:xfrm>
          <a:prstGeom prst="rect">
            <a:avLst/>
          </a:prstGeom>
          <a:solidFill>
            <a:srgbClr val="ACECFF">
              <a:alpha val="31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6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   </a:t>
            </a:r>
            <a:r>
              <a:rPr lang="es-ES" sz="26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Si se quiere reducir el circulante, se llevará a cabo una venta de certificados dando a cambio </a:t>
            </a:r>
            <a:r>
              <a:rPr lang="es-ES" sz="26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títulos </a:t>
            </a:r>
            <a:r>
              <a:rPr lang="es-ES" sz="26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de valor a cierta tasa de interés</a:t>
            </a:r>
            <a:r>
              <a:rPr lang="es-ES" sz="2600" b="1" kern="0" dirty="0">
                <a:ln/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.</a:t>
            </a:r>
            <a:endParaRPr lang="es-ES_tradnl" sz="2600" b="1" kern="0" dirty="0">
              <a:solidFill>
                <a:srgbClr val="FF0000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179512" y="116632"/>
            <a:ext cx="8568952" cy="14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Dinero golondrino (Hot Money)</a:t>
            </a:r>
            <a:endParaRPr lang="es-MX" sz="54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23528" y="1447800"/>
            <a:ext cx="8280920" cy="1384995"/>
          </a:xfrm>
          <a:prstGeom prst="rect">
            <a:avLst/>
          </a:prstGeom>
          <a:solidFill>
            <a:schemeClr val="tx1">
              <a:lumMod val="10000"/>
              <a:alpha val="57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ES" sz="2800" b="1" dirty="0">
                <a:ln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</a:t>
            </a:r>
            <a:r>
              <a:rPr lang="es-ES" sz="2800" b="1" dirty="0">
                <a:ln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os </a:t>
            </a:r>
            <a:r>
              <a:rPr lang="es-ES" sz="28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inversionistas</a:t>
            </a:r>
            <a:r>
              <a:rPr lang="es-ES" sz="2800" b="1" dirty="0">
                <a:ln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de todo el mundo puedan invertir en cualquier país y a la velocidad que deseen. </a:t>
            </a:r>
          </a:p>
        </p:txBody>
      </p:sp>
      <p:sp>
        <p:nvSpPr>
          <p:cNvPr id="390148" name="Marcador de contenido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smtClean="0">
              <a:ea typeface="ＭＳ Ｐゴシック" charset="-128"/>
            </a:endParaRPr>
          </a:p>
          <a:p>
            <a:endParaRPr lang="es-MX" smtClean="0">
              <a:ea typeface="ＭＳ Ｐゴシック" charset="-128"/>
            </a:endParaRPr>
          </a:p>
          <a:p>
            <a:endParaRPr lang="es-MX" smtClean="0">
              <a:ea typeface="ＭＳ Ｐゴシック" charset="-12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213100"/>
            <a:ext cx="42703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213100"/>
            <a:ext cx="3795713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251520" y="0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Dinero golondrino</a:t>
            </a:r>
            <a:endParaRPr lang="es-MX" sz="5400" dirty="0">
              <a:ln>
                <a:solidFill>
                  <a:srgbClr val="FFFF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0196"/>
            <a:ext cx="8568952" cy="2893100"/>
          </a:xfrm>
          <a:prstGeom prst="rect">
            <a:avLst/>
          </a:prstGeom>
          <a:solidFill>
            <a:schemeClr val="tx1">
              <a:lumMod val="10000"/>
              <a:alpha val="57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Cuando </a:t>
            </a: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las condiciones de </a:t>
            </a: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un </a:t>
            </a: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país son favorables, </a:t>
            </a:r>
            <a:r>
              <a:rPr lang="es-ES" sz="26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capitales provenientes de todo el mundo comienzan a invertir en los mercados de dicho país</a:t>
            </a: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</a:p>
          <a:p>
            <a:pPr>
              <a:defRPr/>
            </a:pP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cuando algún acontecimiento pone en juego la estabilidad</a:t>
            </a:r>
            <a:r>
              <a:rPr lang="es-ES" sz="26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, los inversionistas retiran su dinero apresuradamente </a:t>
            </a:r>
            <a:r>
              <a:rPr lang="es-ES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y lo llevan a mercados de otros países con mejores tasas de rendimiento.</a:t>
            </a:r>
            <a:r>
              <a:rPr lang="es-ES_tradnl" sz="26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ES" sz="2600" b="1" dirty="0">
              <a:ln/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90156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0157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tx2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0158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tx2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836712"/>
            <a:ext cx="8460432" cy="2348880"/>
          </a:xfrm>
          <a:solidFill>
            <a:schemeClr val="accent5">
              <a:lumMod val="10000"/>
              <a:alpha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s-ES" b="1" kern="1200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El </a:t>
            </a:r>
            <a:r>
              <a:rPr lang="es-ES" b="1" kern="1200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dinero golondrino </a:t>
            </a:r>
            <a:r>
              <a:rPr lang="es-ES" sz="2800" b="1" kern="1200" dirty="0">
                <a:ln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es el dinero de los especuladores que, por su naturaleza, constituye, al mismo tiempo, un beneficio y un riesgo para las economías que atraen a este tipo de inversiones</a:t>
            </a:r>
            <a:r>
              <a:rPr lang="es-ES" sz="2800" b="1" kern="1200" dirty="0" smtClean="0">
                <a:ln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3379788"/>
            <a:ext cx="2849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487738"/>
            <a:ext cx="367347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51520" y="4581128"/>
            <a:ext cx="8424936" cy="954107"/>
          </a:xfrm>
          <a:prstGeom prst="rect">
            <a:avLst/>
          </a:prstGeom>
          <a:solidFill>
            <a:schemeClr val="accent5">
              <a:lumMod val="10000"/>
              <a:alpha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Afecta </a:t>
            </a:r>
            <a:r>
              <a:rPr lang="es-ES" sz="28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a las monedas y a las tasas de interés </a:t>
            </a:r>
            <a:r>
              <a:rPr lang="es-ES" sz="28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de los países por los que transita</a:t>
            </a:r>
            <a:r>
              <a:rPr lang="es-ES" sz="2800" b="1" dirty="0">
                <a:ln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.</a:t>
            </a:r>
            <a:endParaRPr lang="es-ES_tradnl" sz="2800" b="1" dirty="0">
              <a:ln/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ＭＳ Ｐゴシック" pitchFamily="-106" charset="-128"/>
              <a:cs typeface="Century Gothic"/>
            </a:endParaRPr>
          </a:p>
        </p:txBody>
      </p:sp>
      <p:pic>
        <p:nvPicPr>
          <p:cNvPr id="39117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1179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tx2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1180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tx2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323528" y="188640"/>
            <a:ext cx="8568952" cy="1080120"/>
          </a:xfrm>
          <a:prstGeom prst="rect">
            <a:avLst/>
          </a:prstGeom>
          <a:solidFill>
            <a:srgbClr val="3366FF">
              <a:alpha val="44000"/>
            </a:srgb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Tipos de política monetaria</a:t>
            </a:r>
            <a:endParaRPr lang="es-MX" sz="48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9219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2196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2197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251520" y="1610072"/>
            <a:ext cx="8568952" cy="42672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b="1" dirty="0" smtClean="0">
                <a:latin typeface="Century Gothic"/>
                <a:cs typeface="Century Gothic"/>
              </a:rPr>
              <a:t>  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Es un organismo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gubernamental (con cierta independencia)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encargado en cada país de la política monetaria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y es el responsable de la emisión de dinero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(billetes y monedas).</a:t>
            </a:r>
            <a:r>
              <a:rPr lang="es-ES_tradnl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MX" b="1" dirty="0">
              <a:solidFill>
                <a:srgbClr val="FFFF00"/>
              </a:solidFill>
              <a:latin typeface="Century Gothic"/>
              <a:cs typeface="Century Gothic"/>
            </a:endParaRPr>
          </a:p>
        </p:txBody>
      </p:sp>
      <p:pic>
        <p:nvPicPr>
          <p:cNvPr id="5" name="Picture 4" descr="banca-central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716338"/>
            <a:ext cx="4090987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anca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3063" y="1484313"/>
            <a:ext cx="329406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1043608" y="155104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La Banca central</a:t>
            </a:r>
            <a:endParaRPr lang="es-MX" sz="5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6147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1479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1480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429000"/>
            <a:ext cx="35369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213100"/>
            <a:ext cx="4103687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251520" y="44624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</a:t>
            </a:r>
            <a:endParaRPr lang="es-MX" sz="54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39552" y="1772816"/>
            <a:ext cx="8208912" cy="1296144"/>
          </a:xfrm>
          <a:prstGeom prst="roundRect">
            <a:avLst/>
          </a:prstGeom>
          <a:solidFill>
            <a:srgbClr val="0000B4"/>
          </a:solidFill>
          <a:ln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Política Monetaria Expansiva: aumentar el circulante.</a:t>
            </a:r>
            <a:endParaRPr lang="es-MX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539552" y="3933056"/>
            <a:ext cx="4824536" cy="1800200"/>
          </a:xfrm>
          <a:prstGeom prst="round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s-MX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ctr">
              <a:defRPr/>
            </a:pPr>
            <a:r>
              <a:rPr lang="es-MX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Política Monetaria Restrictiva: disminuir el circulante.</a:t>
            </a:r>
            <a:endParaRPr lang="es-MX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9425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4252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4253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9750" y="1600200"/>
            <a:ext cx="8064500" cy="8921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s-ES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La autoridad monetaria reducen la tasa de interés </a:t>
            </a:r>
            <a:endParaRPr lang="es-ES" b="1" dirty="0" smtClean="0">
              <a:solidFill>
                <a:srgbClr val="000090"/>
              </a:solidFill>
              <a:latin typeface="Century Gothic"/>
              <a:cs typeface="Century Gothic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3068638"/>
            <a:ext cx="3713162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4292600"/>
            <a:ext cx="35290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 bwMode="auto">
          <a:xfrm>
            <a:off x="-756592" y="116632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2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expansiva</a:t>
            </a:r>
            <a:endParaRPr lang="es-MX" sz="52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520" y="5355213"/>
            <a:ext cx="8568952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Al disminuir el ahorro por las bajas tasas de interés, el dinero en circulación aumenta</a:t>
            </a:r>
            <a:endParaRPr lang="es-MX" sz="28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750" y="2476500"/>
            <a:ext cx="76327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                        </a:t>
            </a:r>
            <a:r>
              <a:rPr lang="es-ES" sz="2800" b="1" dirty="0">
                <a:ln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las </a:t>
            </a:r>
            <a:r>
              <a:rPr lang="es-ES" sz="2800" b="1" dirty="0">
                <a:ln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empresas e individuos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perciben las bajas tasas de interés como buenas oportunidades para pedir préstamos e invertir en sus empresas. </a:t>
            </a:r>
            <a:endParaRPr lang="es-ES" sz="3200" b="1" kern="0" dirty="0">
              <a:solidFill>
                <a:srgbClr val="000090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188" y="2060575"/>
            <a:ext cx="7561262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ES" sz="2800" b="1" dirty="0">
                <a:ln/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                       el </a:t>
            </a:r>
            <a:r>
              <a:rPr lang="es-ES" sz="2800" b="1" dirty="0">
                <a:ln/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público decida ahorrar menos </a:t>
            </a:r>
            <a:endParaRPr lang="es-MX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>
            <a:off x="1907704" y="2060848"/>
            <a:ext cx="1152128" cy="4320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1979712" y="2564904"/>
            <a:ext cx="1152128" cy="4320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5280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0"/>
            <a:ext cx="20716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1560" y="1916832"/>
            <a:ext cx="7992888" cy="1180727"/>
          </a:xfrm>
          <a:gradFill flip="none">
            <a:gsLst>
              <a:gs pos="0">
                <a:schemeClr val="accent1">
                  <a:tint val="100000"/>
                  <a:shade val="100000"/>
                  <a:satMod val="130000"/>
                  <a:alpha val="84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84000"/>
                </a:schemeClr>
              </a:gs>
            </a:gsLst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r>
              <a:rPr lang="es-ES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 Para </a:t>
            </a:r>
            <a:r>
              <a:rPr lang="es-ES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incrementar el circulante el banco </a:t>
            </a:r>
            <a:r>
              <a:rPr lang="es-ES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central,</a:t>
            </a:r>
            <a:r>
              <a:rPr lang="es-ES" sz="2800" b="1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reducirá el encaje legal</a:t>
            </a:r>
            <a:r>
              <a:rPr lang="es-ES" sz="2800" b="1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endParaRPr lang="es-ES" sz="2800" b="1" kern="120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96292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0"/>
            <a:ext cx="20716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357563"/>
            <a:ext cx="2519363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365625"/>
            <a:ext cx="2800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-828600" y="116632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2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expansiva</a:t>
            </a:r>
            <a:endParaRPr lang="es-MX" sz="52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4365104"/>
            <a:ext cx="5976664" cy="193899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84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84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4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</a:t>
            </a:r>
            <a:r>
              <a:rPr lang="es-ES" sz="24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Las reservas obligatorias de los bancos serán menores y </a:t>
            </a:r>
            <a:r>
              <a:rPr lang="es-ES" sz="24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podrán destinar mayor parte de los depósitos a nuevos préstamos, </a:t>
            </a:r>
            <a:r>
              <a:rPr lang="es-ES" sz="24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con en un aumento del circulante.</a:t>
            </a:r>
            <a:endParaRPr lang="es-ES_tradnl" sz="2400" b="1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ＭＳ Ｐゴシック" pitchFamily="-106" charset="-128"/>
              <a:cs typeface="Century Gothic"/>
            </a:endParaRPr>
          </a:p>
        </p:txBody>
      </p:sp>
      <p:pic>
        <p:nvPicPr>
          <p:cNvPr id="396300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301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6302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9388" y="1916113"/>
            <a:ext cx="8424862" cy="254952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</a:t>
            </a:r>
            <a:r>
              <a:rPr lang="es-ES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Para aumentar la oferta monetaria</a:t>
            </a:r>
            <a:r>
              <a:rPr lang="es-ES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el banco central compra </a:t>
            </a:r>
            <a:r>
              <a:rPr lang="es-ES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Certificados de la Tesorería </a:t>
            </a:r>
            <a:r>
              <a:rPr lang="es-ES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que estaban en posesión del público, por lo que ofrece billetes y monedas a cambio de valores.</a:t>
            </a:r>
          </a:p>
          <a:p>
            <a:pPr>
              <a:buFontTx/>
              <a:buNone/>
              <a:defRPr/>
            </a:pPr>
            <a:endParaRPr lang="es-ES" sz="2800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3860800"/>
            <a:ext cx="30353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7315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13" y="0"/>
            <a:ext cx="20716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 bwMode="auto">
          <a:xfrm>
            <a:off x="-828600" y="116632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2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expansiva</a:t>
            </a:r>
            <a:endParaRPr lang="es-MX" sz="52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15616" y="5229200"/>
            <a:ext cx="6840760" cy="1200329"/>
          </a:xfrm>
          <a:prstGeom prst="rect">
            <a:avLst/>
          </a:prstGeom>
          <a:solidFill>
            <a:srgbClr val="FFEB9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ES" sz="36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El resultado es un aumento de la oferta monetaria.</a:t>
            </a:r>
            <a:endParaRPr lang="es-ES_tradnl" sz="36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ＭＳ Ｐゴシック" pitchFamily="-106" charset="-128"/>
              <a:cs typeface="Century Gothic"/>
            </a:endParaRPr>
          </a:p>
        </p:txBody>
      </p:sp>
      <p:pic>
        <p:nvPicPr>
          <p:cNvPr id="39732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7322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7323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4860032" y="2348880"/>
            <a:ext cx="3964632" cy="1754327"/>
          </a:xfrm>
          <a:prstGeom prst="rect">
            <a:avLst/>
          </a:prstGeom>
          <a:solidFill>
            <a:srgbClr val="FFEB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SM/P es la oferta monetaria real. </a:t>
            </a:r>
          </a:p>
          <a:p>
            <a:pPr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DM </a:t>
            </a: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= demanda de </a:t>
            </a: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dinero</a:t>
            </a:r>
            <a:r>
              <a:rPr lang="es-ES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r>
              <a:rPr lang="es-ES_tradnl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</a:p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 = tasa de </a:t>
            </a: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interés.</a:t>
            </a:r>
          </a:p>
          <a:p>
            <a:pPr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M </a:t>
            </a: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es la cantidad de dinero en la economía</a:t>
            </a: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</a:t>
            </a:r>
          </a:p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M/P = saldos reales.</a:t>
            </a:r>
            <a:endParaRPr lang="es-MX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98340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13" y="0"/>
            <a:ext cx="20716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-828600" y="116632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2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expansiva</a:t>
            </a:r>
            <a:endParaRPr lang="es-MX" sz="52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1465263" y="2205038"/>
            <a:ext cx="11112" cy="35274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 flipH="1">
            <a:off x="1465263" y="5732463"/>
            <a:ext cx="5400675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4" name="TextBox 13"/>
          <p:cNvSpPr txBox="1"/>
          <p:nvPr/>
        </p:nvSpPr>
        <p:spPr>
          <a:xfrm rot="16200000">
            <a:off x="-11906" y="2467769"/>
            <a:ext cx="20780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Tasa de interés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0175" y="5876925"/>
            <a:ext cx="18669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Saldos reales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2627313" y="1731963"/>
            <a:ext cx="720725" cy="833437"/>
            <a:chOff x="2483768" y="1732746"/>
            <a:chExt cx="720080" cy="832158"/>
          </a:xfrm>
        </p:grpSpPr>
        <p:sp>
          <p:nvSpPr>
            <p:cNvPr id="18" name="TextBox 17"/>
            <p:cNvSpPr txBox="1"/>
            <p:nvPr/>
          </p:nvSpPr>
          <p:spPr>
            <a:xfrm>
              <a:off x="2483768" y="1732746"/>
              <a:ext cx="643948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SM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36032" y="2165468"/>
              <a:ext cx="423483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398380" name="Straight Connector 20"/>
            <p:cNvCxnSpPr>
              <a:cxnSpLocks noChangeShapeType="1"/>
            </p:cNvCxnSpPr>
            <p:nvPr/>
          </p:nvCxnSpPr>
          <p:spPr bwMode="auto">
            <a:xfrm>
              <a:off x="2483768" y="2164794"/>
              <a:ext cx="72008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58" name="Group 57"/>
          <p:cNvGrpSpPr>
            <a:grpSpLocks/>
          </p:cNvGrpSpPr>
          <p:nvPr/>
        </p:nvGrpSpPr>
        <p:grpSpPr bwMode="auto">
          <a:xfrm>
            <a:off x="3995738" y="1731963"/>
            <a:ext cx="720725" cy="833437"/>
            <a:chOff x="3995936" y="1732746"/>
            <a:chExt cx="720080" cy="832158"/>
          </a:xfrm>
        </p:grpSpPr>
        <p:sp>
          <p:nvSpPr>
            <p:cNvPr id="23" name="TextBox 22"/>
            <p:cNvSpPr txBox="1"/>
            <p:nvPr/>
          </p:nvSpPr>
          <p:spPr>
            <a:xfrm>
              <a:off x="3995936" y="1732746"/>
              <a:ext cx="643948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SM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48200" y="2165468"/>
              <a:ext cx="423483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398377" name="Straight Connector 24"/>
            <p:cNvCxnSpPr>
              <a:cxnSpLocks noChangeShapeType="1"/>
            </p:cNvCxnSpPr>
            <p:nvPr/>
          </p:nvCxnSpPr>
          <p:spPr bwMode="auto">
            <a:xfrm>
              <a:off x="3995936" y="2164794"/>
              <a:ext cx="72008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2763838" y="5732463"/>
            <a:ext cx="512762" cy="833437"/>
            <a:chOff x="2619809" y="5733256"/>
            <a:chExt cx="512031" cy="832158"/>
          </a:xfrm>
        </p:grpSpPr>
        <p:sp>
          <p:nvSpPr>
            <p:cNvPr id="31" name="TextBox 30"/>
            <p:cNvSpPr txBox="1"/>
            <p:nvPr/>
          </p:nvSpPr>
          <p:spPr>
            <a:xfrm>
              <a:off x="2619809" y="5733256"/>
              <a:ext cx="510446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99071" y="6165978"/>
              <a:ext cx="329729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398374" name="Straight Connector 32"/>
            <p:cNvCxnSpPr>
              <a:cxnSpLocks noChangeShapeType="1"/>
            </p:cNvCxnSpPr>
            <p:nvPr/>
          </p:nvCxnSpPr>
          <p:spPr bwMode="auto">
            <a:xfrm>
              <a:off x="2619809" y="6165304"/>
              <a:ext cx="512031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59" name="Group 58"/>
          <p:cNvGrpSpPr>
            <a:grpSpLocks/>
          </p:cNvGrpSpPr>
          <p:nvPr/>
        </p:nvGrpSpPr>
        <p:grpSpPr bwMode="auto">
          <a:xfrm>
            <a:off x="4132263" y="5732463"/>
            <a:ext cx="511175" cy="833437"/>
            <a:chOff x="4131977" y="5733256"/>
            <a:chExt cx="512031" cy="832158"/>
          </a:xfrm>
        </p:grpSpPr>
        <p:sp>
          <p:nvSpPr>
            <p:cNvPr id="36" name="TextBox 35"/>
            <p:cNvSpPr txBox="1"/>
            <p:nvPr/>
          </p:nvSpPr>
          <p:spPr>
            <a:xfrm>
              <a:off x="4131977" y="5733256"/>
              <a:ext cx="512031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11485" y="6165978"/>
              <a:ext cx="329162" cy="3994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398371" name="Straight Connector 37"/>
            <p:cNvCxnSpPr>
              <a:cxnSpLocks noChangeShapeType="1"/>
            </p:cNvCxnSpPr>
            <p:nvPr/>
          </p:nvCxnSpPr>
          <p:spPr bwMode="auto">
            <a:xfrm>
              <a:off x="4131977" y="6165304"/>
              <a:ext cx="512031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39" name="TextBox 38"/>
          <p:cNvSpPr txBox="1"/>
          <p:nvPr/>
        </p:nvSpPr>
        <p:spPr>
          <a:xfrm>
            <a:off x="827088" y="3716338"/>
            <a:ext cx="3635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</a:t>
            </a:r>
            <a:r>
              <a: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0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7088" y="4365625"/>
            <a:ext cx="3635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</a:t>
            </a:r>
            <a:r>
              <a: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1</a:t>
            </a:r>
          </a:p>
        </p:txBody>
      </p:sp>
      <p:cxnSp>
        <p:nvCxnSpPr>
          <p:cNvPr id="42" name="Straight Connector 41"/>
          <p:cNvCxnSpPr>
            <a:cxnSpLocks noChangeShapeType="1"/>
          </p:cNvCxnSpPr>
          <p:nvPr/>
        </p:nvCxnSpPr>
        <p:spPr bwMode="auto">
          <a:xfrm>
            <a:off x="1547813" y="3860800"/>
            <a:ext cx="14398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47" name="Straight Connector 46"/>
          <p:cNvCxnSpPr>
            <a:cxnSpLocks noChangeShapeType="1"/>
          </p:cNvCxnSpPr>
          <p:nvPr/>
        </p:nvCxnSpPr>
        <p:spPr bwMode="auto">
          <a:xfrm>
            <a:off x="1476375" y="4581525"/>
            <a:ext cx="2951163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50"/>
          <p:cNvCxnSpPr>
            <a:cxnSpLocks noChangeShapeType="1"/>
          </p:cNvCxnSpPr>
          <p:nvPr/>
        </p:nvCxnSpPr>
        <p:spPr bwMode="auto">
          <a:xfrm flipH="1">
            <a:off x="2987675" y="2636838"/>
            <a:ext cx="4763" cy="3095625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cxnSp>
        <p:nvCxnSpPr>
          <p:cNvPr id="53" name="Straight Connector 52"/>
          <p:cNvCxnSpPr>
            <a:cxnSpLocks noChangeShapeType="1"/>
          </p:cNvCxnSpPr>
          <p:nvPr/>
        </p:nvCxnSpPr>
        <p:spPr bwMode="auto">
          <a:xfrm flipH="1">
            <a:off x="4356100" y="2636838"/>
            <a:ext cx="3175" cy="3095625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sp>
        <p:nvSpPr>
          <p:cNvPr id="63" name="TextBox 62"/>
          <p:cNvSpPr txBox="1"/>
          <p:nvPr/>
        </p:nvSpPr>
        <p:spPr>
          <a:xfrm>
            <a:off x="3059113" y="3644900"/>
            <a:ext cx="3778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572000" y="4437063"/>
            <a:ext cx="3333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B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65" name="Right Arrow 64"/>
          <p:cNvSpPr/>
          <p:nvPr/>
        </p:nvSpPr>
        <p:spPr bwMode="auto">
          <a:xfrm>
            <a:off x="3275856" y="3140968"/>
            <a:ext cx="864096" cy="288032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1995488" y="2197100"/>
            <a:ext cx="5040312" cy="2901950"/>
          </a:xfrm>
          <a:custGeom>
            <a:avLst/>
            <a:gdLst>
              <a:gd name="connsiteX0" fmla="*/ 0 w 5039405"/>
              <a:gd name="connsiteY0" fmla="*/ 0 h 2902430"/>
              <a:gd name="connsiteX1" fmla="*/ 987724 w 5039405"/>
              <a:gd name="connsiteY1" fmla="*/ 1551994 h 2902430"/>
              <a:gd name="connsiteX2" fmla="*/ 2378599 w 5039405"/>
              <a:gd name="connsiteY2" fmla="*/ 2398536 h 2902430"/>
              <a:gd name="connsiteX3" fmla="*/ 5039405 w 5039405"/>
              <a:gd name="connsiteY3" fmla="*/ 2902430 h 290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9405" h="2902430">
                <a:moveTo>
                  <a:pt x="0" y="0"/>
                </a:moveTo>
                <a:cubicBezTo>
                  <a:pt x="295645" y="576119"/>
                  <a:pt x="591291" y="1152238"/>
                  <a:pt x="987724" y="1551994"/>
                </a:cubicBezTo>
                <a:cubicBezTo>
                  <a:pt x="1384157" y="1951750"/>
                  <a:pt x="1703319" y="2173463"/>
                  <a:pt x="2378599" y="2398536"/>
                </a:cubicBezTo>
                <a:cubicBezTo>
                  <a:pt x="3053879" y="2623609"/>
                  <a:pt x="5039405" y="2902430"/>
                  <a:pt x="5039405" y="2902430"/>
                </a:cubicBezTo>
              </a:path>
            </a:pathLst>
          </a:custGeom>
          <a:ln>
            <a:solidFill>
              <a:srgbClr val="FF3300"/>
            </a:solidFill>
          </a:ln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019925" y="4868863"/>
            <a:ext cx="5953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DM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0" name="Right Arrow 79"/>
          <p:cNvSpPr/>
          <p:nvPr/>
        </p:nvSpPr>
        <p:spPr bwMode="auto">
          <a:xfrm>
            <a:off x="3419872" y="6165304"/>
            <a:ext cx="584448" cy="2076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Right Arrow 80"/>
          <p:cNvSpPr/>
          <p:nvPr/>
        </p:nvSpPr>
        <p:spPr bwMode="auto">
          <a:xfrm rot="5400000">
            <a:off x="495164" y="4121460"/>
            <a:ext cx="584448" cy="2076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83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8383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8384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39" grpId="0"/>
      <p:bldP spid="40" grpId="0"/>
      <p:bldP spid="63" grpId="0"/>
      <p:bldP spid="64" grpId="0"/>
      <p:bldP spid="7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03663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sz="2800" b="1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 El </a:t>
            </a:r>
            <a:r>
              <a:rPr lang="es-ES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banco central </a:t>
            </a:r>
            <a:r>
              <a:rPr lang="es-ES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central aumenta  las tasas de interés. </a:t>
            </a:r>
            <a:endParaRPr lang="es-ES" dirty="0" smtClean="0"/>
          </a:p>
          <a:p>
            <a:pPr>
              <a:buFontTx/>
              <a:buNone/>
              <a:defRPr/>
            </a:pPr>
            <a:endParaRPr lang="es-MX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2636838"/>
            <a:ext cx="4881563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7600" y="3500438"/>
            <a:ext cx="384016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 bwMode="auto">
          <a:xfrm>
            <a:off x="107504" y="260648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restrictiva</a:t>
            </a:r>
            <a:endParaRPr lang="es-MX" sz="48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5696" y="5805264"/>
            <a:ext cx="5563639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 oferta monetaria se contra.</a:t>
            </a:r>
            <a:endParaRPr lang="es-ES_tradnl" sz="3600" b="1" kern="0" dirty="0">
              <a:ln w="18000">
                <a:solidFill>
                  <a:srgbClr val="FFCC00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8313" y="2752725"/>
            <a:ext cx="7632700" cy="2763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 El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público va a tener </a:t>
            </a:r>
            <a:r>
              <a:rPr lang="es-ES" sz="2800" b="1" dirty="0">
                <a:ln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incentivos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para el </a:t>
            </a:r>
            <a:r>
              <a:rPr lang="es-ES" sz="2800" b="1" dirty="0">
                <a:ln/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ahorro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Las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altas tasas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de interés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provoquen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que se desincentive la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inversión (compra de nueva maquinaria y equipo)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dentro de las empresas.</a:t>
            </a:r>
          </a:p>
        </p:txBody>
      </p:sp>
      <p:pic>
        <p:nvPicPr>
          <p:cNvPr id="399368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69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99370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925" y="1600200"/>
            <a:ext cx="8640763" cy="240506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MX" dirty="0" smtClean="0"/>
              <a:t>   </a:t>
            </a:r>
            <a:r>
              <a:rPr lang="es-MX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Se </a:t>
            </a:r>
            <a:r>
              <a:rPr lang="es-MX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incrementa el </a:t>
            </a:r>
            <a:r>
              <a:rPr lang="es-MX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encaje legal</a:t>
            </a:r>
            <a:r>
              <a:rPr lang="es-MX" sz="2800" b="1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.</a:t>
            </a:r>
          </a:p>
          <a:p>
            <a:pPr>
              <a:buFontTx/>
              <a:buNone/>
              <a:defRPr/>
            </a:pPr>
            <a:endParaRPr lang="es-MX" sz="2800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MX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 Las </a:t>
            </a:r>
            <a:r>
              <a:rPr lang="es-MX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instituciones financieras </a:t>
            </a:r>
            <a:r>
              <a:rPr lang="es-MX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tendran que mantener un mayor porcentaje de sus depósitos como reservas.</a:t>
            </a:r>
          </a:p>
          <a:p>
            <a:pPr>
              <a:buFontTx/>
              <a:buNone/>
              <a:defRPr/>
            </a:pPr>
            <a:endParaRPr lang="es-MX" sz="2800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buFontTx/>
              <a:buNone/>
              <a:defRPr/>
            </a:pPr>
            <a:endParaRPr lang="es-MX" sz="2800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565400"/>
            <a:ext cx="36004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565400"/>
            <a:ext cx="338613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4076700"/>
            <a:ext cx="3449638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ítulo 1"/>
          <p:cNvSpPr txBox="1">
            <a:spLocks/>
          </p:cNvSpPr>
          <p:nvPr/>
        </p:nvSpPr>
        <p:spPr bwMode="auto">
          <a:xfrm>
            <a:off x="107504" y="260648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restrictiva</a:t>
            </a:r>
            <a:endParaRPr lang="es-MX" sz="48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576" y="6021288"/>
            <a:ext cx="5549015" cy="523220"/>
          </a:xfrm>
          <a:prstGeom prst="rect">
            <a:avLst/>
          </a:prstGeom>
          <a:solidFill>
            <a:srgbClr val="00009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MX" sz="2800" b="1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 oferta monetaria se contrae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3568" y="5013176"/>
            <a:ext cx="480229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MX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Los préstamos se reducen.</a:t>
            </a:r>
          </a:p>
        </p:txBody>
      </p:sp>
      <p:pic>
        <p:nvPicPr>
          <p:cNvPr id="40039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0398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00399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9388" y="1989138"/>
            <a:ext cx="8280400" cy="20447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MX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En </a:t>
            </a:r>
            <a:r>
              <a:rPr lang="es-MX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las </a:t>
            </a:r>
            <a:r>
              <a:rPr lang="es-MX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operaciones de mercado abierto</a:t>
            </a:r>
            <a:r>
              <a:rPr lang="es-MX" sz="28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, el banco central, vende certificados de la Tesorería al público, obteniendo dinero, que es retenido en el banco</a:t>
            </a:r>
            <a:r>
              <a:rPr lang="es-MX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860800"/>
            <a:ext cx="40703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860800"/>
            <a:ext cx="4230687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 txBox="1">
            <a:spLocks/>
          </p:cNvSpPr>
          <p:nvPr/>
        </p:nvSpPr>
        <p:spPr bwMode="auto">
          <a:xfrm>
            <a:off x="107504" y="260648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restrictiva</a:t>
            </a:r>
            <a:endParaRPr lang="es-MX" sz="48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87624" y="5301208"/>
            <a:ext cx="6943277" cy="646331"/>
          </a:xfrm>
          <a:prstGeom prst="rect">
            <a:avLst/>
          </a:prstGeom>
          <a:solidFill>
            <a:srgbClr val="FF00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MX" sz="3600" b="1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La </a:t>
            </a:r>
            <a:r>
              <a:rPr lang="es-MX" sz="3600" b="1" dirty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oferta monetaria se reduce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458788" y="6165850"/>
            <a:ext cx="8001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Al incrementarse la tasa de interés las pesonas tienen incentivos para depositar  su dinero en un banco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107504" y="260648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48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Política monetaria restrictiva</a:t>
            </a:r>
            <a:endParaRPr lang="es-MX" sz="48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8" name="Rectángulo 5"/>
          <p:cNvSpPr/>
          <p:nvPr/>
        </p:nvSpPr>
        <p:spPr>
          <a:xfrm>
            <a:off x="5004048" y="2125107"/>
            <a:ext cx="4032448" cy="1754327"/>
          </a:xfrm>
          <a:prstGeom prst="rect">
            <a:avLst/>
          </a:prstGeom>
          <a:solidFill>
            <a:srgbClr val="FFEB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SM/P es la oferta monetaria real. </a:t>
            </a:r>
          </a:p>
          <a:p>
            <a:pPr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DM = demanda de dinero</a:t>
            </a:r>
            <a:r>
              <a:rPr lang="es-ES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r>
              <a:rPr lang="es-ES_tradnl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</a:p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r = tasa de interés.</a:t>
            </a:r>
          </a:p>
          <a:p>
            <a:pPr>
              <a:defRPr/>
            </a:pPr>
            <a:r>
              <a:rPr lang="es-E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M es la cantidad de dinero en la economía  </a:t>
            </a:r>
          </a:p>
          <a:p>
            <a:pPr>
              <a:defRPr/>
            </a:pPr>
            <a:r>
              <a:rPr lang="es-E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M/P = saldos reales.</a:t>
            </a:r>
            <a:endParaRPr lang="es-MX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>
            <a:off x="1465263" y="1981200"/>
            <a:ext cx="11112" cy="35290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 flipH="1">
            <a:off x="1465263" y="5510213"/>
            <a:ext cx="5400675" cy="79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" name="TextBox 10"/>
          <p:cNvSpPr txBox="1"/>
          <p:nvPr/>
        </p:nvSpPr>
        <p:spPr>
          <a:xfrm rot="16200000">
            <a:off x="-11906" y="2243932"/>
            <a:ext cx="20780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Tasa de interés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10175" y="5653088"/>
            <a:ext cx="18669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Saldos reales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2627313" y="1509713"/>
            <a:ext cx="720725" cy="831850"/>
            <a:chOff x="2483768" y="1732746"/>
            <a:chExt cx="720080" cy="832158"/>
          </a:xfrm>
        </p:grpSpPr>
        <p:sp>
          <p:nvSpPr>
            <p:cNvPr id="14" name="TextBox 13"/>
            <p:cNvSpPr txBox="1"/>
            <p:nvPr/>
          </p:nvSpPr>
          <p:spPr>
            <a:xfrm>
              <a:off x="2483768" y="1732746"/>
              <a:ext cx="643948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SM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36032" y="2164706"/>
              <a:ext cx="423483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402476" name="Straight Connector 15"/>
            <p:cNvCxnSpPr>
              <a:cxnSpLocks noChangeShapeType="1"/>
            </p:cNvCxnSpPr>
            <p:nvPr/>
          </p:nvCxnSpPr>
          <p:spPr bwMode="auto">
            <a:xfrm>
              <a:off x="2483768" y="2164794"/>
              <a:ext cx="72008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995738" y="1509713"/>
            <a:ext cx="720725" cy="831850"/>
            <a:chOff x="3995936" y="1732746"/>
            <a:chExt cx="720080" cy="832158"/>
          </a:xfrm>
        </p:grpSpPr>
        <p:sp>
          <p:nvSpPr>
            <p:cNvPr id="18" name="TextBox 17"/>
            <p:cNvSpPr txBox="1"/>
            <p:nvPr/>
          </p:nvSpPr>
          <p:spPr>
            <a:xfrm>
              <a:off x="3995936" y="1732746"/>
              <a:ext cx="643948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SM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48200" y="2164706"/>
              <a:ext cx="423483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402473" name="Straight Connector 19"/>
            <p:cNvCxnSpPr>
              <a:cxnSpLocks noChangeShapeType="1"/>
            </p:cNvCxnSpPr>
            <p:nvPr/>
          </p:nvCxnSpPr>
          <p:spPr bwMode="auto">
            <a:xfrm>
              <a:off x="3995936" y="2164794"/>
              <a:ext cx="72008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2763838" y="5510213"/>
            <a:ext cx="512762" cy="831850"/>
            <a:chOff x="2619809" y="5733256"/>
            <a:chExt cx="512031" cy="832158"/>
          </a:xfrm>
        </p:grpSpPr>
        <p:sp>
          <p:nvSpPr>
            <p:cNvPr id="22" name="TextBox 21"/>
            <p:cNvSpPr txBox="1"/>
            <p:nvPr/>
          </p:nvSpPr>
          <p:spPr>
            <a:xfrm>
              <a:off x="2619809" y="5733256"/>
              <a:ext cx="510446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99071" y="6165216"/>
              <a:ext cx="329729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402470" name="Straight Connector 23"/>
            <p:cNvCxnSpPr>
              <a:cxnSpLocks noChangeShapeType="1"/>
            </p:cNvCxnSpPr>
            <p:nvPr/>
          </p:nvCxnSpPr>
          <p:spPr bwMode="auto">
            <a:xfrm>
              <a:off x="2619809" y="6165304"/>
              <a:ext cx="512031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4132263" y="5510213"/>
            <a:ext cx="511175" cy="831850"/>
            <a:chOff x="4131977" y="5733256"/>
            <a:chExt cx="512031" cy="832158"/>
          </a:xfrm>
        </p:grpSpPr>
        <p:sp>
          <p:nvSpPr>
            <p:cNvPr id="26" name="TextBox 25"/>
            <p:cNvSpPr txBox="1"/>
            <p:nvPr/>
          </p:nvSpPr>
          <p:spPr>
            <a:xfrm>
              <a:off x="4131977" y="5733256"/>
              <a:ext cx="512031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M</a:t>
              </a:r>
              <a:r>
                <a:rPr lang="es-MX" sz="2000" b="1" baseline="30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0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11485" y="6165216"/>
              <a:ext cx="329162" cy="4001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MX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/>
                  <a:cs typeface="Century Gothic"/>
                </a:rPr>
                <a:t>P</a:t>
              </a:r>
              <a:endPara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endParaRPr>
            </a:p>
          </p:txBody>
        </p:sp>
        <p:cxnSp>
          <p:nvCxnSpPr>
            <p:cNvPr id="402467" name="Straight Connector 27"/>
            <p:cNvCxnSpPr>
              <a:cxnSpLocks noChangeShapeType="1"/>
            </p:cNvCxnSpPr>
            <p:nvPr/>
          </p:nvCxnSpPr>
          <p:spPr bwMode="auto">
            <a:xfrm>
              <a:off x="4131977" y="6165304"/>
              <a:ext cx="512031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9" name="TextBox 28"/>
          <p:cNvSpPr txBox="1"/>
          <p:nvPr/>
        </p:nvSpPr>
        <p:spPr>
          <a:xfrm>
            <a:off x="827088" y="3492500"/>
            <a:ext cx="363537" cy="401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</a:t>
            </a:r>
            <a:r>
              <a: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0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088" y="4141788"/>
            <a:ext cx="3635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</a:t>
            </a:r>
            <a:r>
              <a:rPr lang="es-MX" sz="20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1</a:t>
            </a:r>
          </a:p>
        </p:txBody>
      </p:sp>
      <p:cxnSp>
        <p:nvCxnSpPr>
          <p:cNvPr id="31" name="Straight Connector 30"/>
          <p:cNvCxnSpPr>
            <a:cxnSpLocks noChangeShapeType="1"/>
          </p:cNvCxnSpPr>
          <p:nvPr/>
        </p:nvCxnSpPr>
        <p:spPr bwMode="auto">
          <a:xfrm>
            <a:off x="1547813" y="3636963"/>
            <a:ext cx="14398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31"/>
          <p:cNvCxnSpPr>
            <a:cxnSpLocks noChangeShapeType="1"/>
          </p:cNvCxnSpPr>
          <p:nvPr/>
        </p:nvCxnSpPr>
        <p:spPr bwMode="auto">
          <a:xfrm>
            <a:off x="1476375" y="4357688"/>
            <a:ext cx="2951163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3" name="Straight Connector 32"/>
          <p:cNvCxnSpPr>
            <a:cxnSpLocks noChangeShapeType="1"/>
          </p:cNvCxnSpPr>
          <p:nvPr/>
        </p:nvCxnSpPr>
        <p:spPr bwMode="auto">
          <a:xfrm flipH="1">
            <a:off x="2987675" y="2413000"/>
            <a:ext cx="4763" cy="3097213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cxnSp>
        <p:nvCxnSpPr>
          <p:cNvPr id="34" name="Straight Connector 33"/>
          <p:cNvCxnSpPr>
            <a:cxnSpLocks noChangeShapeType="1"/>
          </p:cNvCxnSpPr>
          <p:nvPr/>
        </p:nvCxnSpPr>
        <p:spPr bwMode="auto">
          <a:xfrm flipH="1">
            <a:off x="4356100" y="2413000"/>
            <a:ext cx="3175" cy="3097213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sp>
        <p:nvSpPr>
          <p:cNvPr id="35" name="TextBox 34"/>
          <p:cNvSpPr txBox="1"/>
          <p:nvPr/>
        </p:nvSpPr>
        <p:spPr>
          <a:xfrm>
            <a:off x="3059113" y="3421063"/>
            <a:ext cx="3333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B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2000" y="4213225"/>
            <a:ext cx="3762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7" name="Right Arrow 36"/>
          <p:cNvSpPr/>
          <p:nvPr/>
        </p:nvSpPr>
        <p:spPr bwMode="auto">
          <a:xfrm rot="10800000">
            <a:off x="3275856" y="2917195"/>
            <a:ext cx="864096" cy="288032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1995488" y="1973263"/>
            <a:ext cx="5040312" cy="2901950"/>
          </a:xfrm>
          <a:custGeom>
            <a:avLst/>
            <a:gdLst>
              <a:gd name="connsiteX0" fmla="*/ 0 w 5039405"/>
              <a:gd name="connsiteY0" fmla="*/ 0 h 2902430"/>
              <a:gd name="connsiteX1" fmla="*/ 987724 w 5039405"/>
              <a:gd name="connsiteY1" fmla="*/ 1551994 h 2902430"/>
              <a:gd name="connsiteX2" fmla="*/ 2378599 w 5039405"/>
              <a:gd name="connsiteY2" fmla="*/ 2398536 h 2902430"/>
              <a:gd name="connsiteX3" fmla="*/ 5039405 w 5039405"/>
              <a:gd name="connsiteY3" fmla="*/ 2902430 h 290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9405" h="2902430">
                <a:moveTo>
                  <a:pt x="0" y="0"/>
                </a:moveTo>
                <a:cubicBezTo>
                  <a:pt x="295645" y="576119"/>
                  <a:pt x="591291" y="1152238"/>
                  <a:pt x="987724" y="1551994"/>
                </a:cubicBezTo>
                <a:cubicBezTo>
                  <a:pt x="1384157" y="1951750"/>
                  <a:pt x="1703319" y="2173463"/>
                  <a:pt x="2378599" y="2398536"/>
                </a:cubicBezTo>
                <a:cubicBezTo>
                  <a:pt x="3053879" y="2623609"/>
                  <a:pt x="5039405" y="2902430"/>
                  <a:pt x="5039405" y="2902430"/>
                </a:cubicBezTo>
              </a:path>
            </a:pathLst>
          </a:custGeom>
          <a:ln>
            <a:solidFill>
              <a:srgbClr val="FF3300"/>
            </a:solidFill>
          </a:ln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19925" y="4645025"/>
            <a:ext cx="5953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DM</a:t>
            </a:r>
            <a:endParaRPr lang="es-MX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40" name="Right Arrow 39"/>
          <p:cNvSpPr/>
          <p:nvPr/>
        </p:nvSpPr>
        <p:spPr bwMode="auto">
          <a:xfrm rot="10800000">
            <a:off x="3419872" y="5941531"/>
            <a:ext cx="584448" cy="2076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Right Arrow 40"/>
          <p:cNvSpPr/>
          <p:nvPr/>
        </p:nvSpPr>
        <p:spPr bwMode="auto">
          <a:xfrm rot="16200000">
            <a:off x="495164" y="3897687"/>
            <a:ext cx="584448" cy="2076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29" grpId="0"/>
      <p:bldP spid="30" grpId="0"/>
      <p:bldP spid="35" grpId="0"/>
      <p:bldP spid="36" grpId="0"/>
      <p:bldP spid="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7950" y="1412875"/>
            <a:ext cx="8507413" cy="2044700"/>
          </a:xfrm>
        </p:spPr>
        <p:txBody>
          <a:bodyPr/>
          <a:lstStyle/>
          <a:p>
            <a:pPr>
              <a:buFontTx/>
              <a:buNone/>
              <a:defRPr/>
            </a:pPr>
            <a:endParaRPr lang="es-MX" sz="3000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MX" sz="30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 Si </a:t>
            </a:r>
            <a:r>
              <a:rPr lang="es-MX" sz="3000" b="1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un país está experimentado altas tasas de inflación. Elabora una gráfica  y explica qué medidas tomarías para disminuirla</a:t>
            </a:r>
            <a:r>
              <a:rPr lang="es-MX" sz="30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.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107504" y="260648"/>
            <a:ext cx="85689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Actividad</a:t>
            </a:r>
            <a:endParaRPr lang="es-MX" sz="5400" dirty="0">
              <a:ln>
                <a:solidFill>
                  <a:srgbClr val="00009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3568" y="4293096"/>
            <a:ext cx="3960440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MX" sz="32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Discutan en clase la respuesta.</a:t>
            </a:r>
          </a:p>
        </p:txBody>
      </p:sp>
      <p:pic>
        <p:nvPicPr>
          <p:cNvPr id="11" name="Picture 10" descr="classroo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789363"/>
            <a:ext cx="3095625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346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3465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03466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539552" y="1628800"/>
            <a:ext cx="8352928" cy="1872208"/>
          </a:xfrm>
        </p:spPr>
        <p:txBody>
          <a:bodyPr/>
          <a:lstStyle/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Las acciones provenientes de la banca central repercuten en la estabilidad de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la moneda y en el crédito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endParaRPr lang="es-E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5" name="Picture 4" descr="pigg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284538"/>
            <a:ext cx="3684587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anca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3716338"/>
            <a:ext cx="1978025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1043608" y="155104"/>
            <a:ext cx="7010400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5400" dirty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Banca central</a:t>
            </a:r>
          </a:p>
        </p:txBody>
      </p:sp>
      <p:pic>
        <p:nvPicPr>
          <p:cNvPr id="362502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2503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2504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 bwMode="auto">
          <a:xfrm>
            <a:off x="0" y="980728"/>
            <a:ext cx="71287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rgbClr val="FF000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Independencia de la banca central</a:t>
            </a:r>
            <a:endParaRPr lang="es-MX" sz="5400" dirty="0">
              <a:ln>
                <a:solidFill>
                  <a:srgbClr val="FF0000"/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40448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4484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04485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391400" cy="1143000"/>
          </a:xfrm>
        </p:spPr>
        <p:txBody>
          <a:bodyPr/>
          <a:lstStyle/>
          <a:p>
            <a:pPr>
              <a:defRPr/>
            </a:pPr>
            <a:r>
              <a:rPr lang="es-MX" kern="1200" dirty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Independencia de la banca central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844675"/>
            <a:ext cx="7924800" cy="204946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MX" sz="28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</a:t>
            </a:r>
            <a:r>
              <a:rPr lang="es-MX" sz="2800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Los </a:t>
            </a:r>
            <a:r>
              <a:rPr lang="es-MX" sz="2800" b="1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bancos centrales </a:t>
            </a:r>
            <a:r>
              <a:rPr lang="es-MX" sz="28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deben de ser autónomos  para que los gobiernos en turno, </a:t>
            </a:r>
            <a:r>
              <a:rPr lang="es-MX" sz="28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no incrementen</a:t>
            </a:r>
            <a:r>
              <a:rPr lang="es-MX" sz="28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la oferta monetaria a su </a:t>
            </a:r>
            <a:r>
              <a:rPr lang="es-MX" sz="2800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antojo</a:t>
            </a:r>
            <a:endParaRPr lang="es-MX" sz="28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7563" y="4581525"/>
            <a:ext cx="363696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4925" y="3141663"/>
            <a:ext cx="795655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MX" sz="28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                              provocando </a:t>
            </a:r>
            <a:r>
              <a:rPr lang="es-MX" sz="28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sólo una </a:t>
            </a:r>
            <a:r>
              <a:rPr lang="es-MX" sz="28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liusión monetaria </a:t>
            </a:r>
            <a:r>
              <a:rPr lang="es-MX" sz="28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que trerá como consecuencia un proceso inflacionario</a:t>
            </a:r>
          </a:p>
        </p:txBody>
      </p:sp>
      <p:sp>
        <p:nvSpPr>
          <p:cNvPr id="6" name="Right Arrow 5"/>
          <p:cNvSpPr/>
          <p:nvPr/>
        </p:nvSpPr>
        <p:spPr bwMode="auto">
          <a:xfrm>
            <a:off x="2483768" y="3212976"/>
            <a:ext cx="792088" cy="43204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65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6538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06539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 bwMode="auto">
          <a:xfrm>
            <a:off x="323528" y="980728"/>
            <a:ext cx="8568952" cy="2664296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  <a:alpha val="48000"/>
                </a:schemeClr>
              </a:gs>
              <a:gs pos="100000">
                <a:schemeClr val="accent6">
                  <a:tint val="50000"/>
                  <a:shade val="100000"/>
                  <a:satMod val="350000"/>
                  <a:alpha val="48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Cómo produce inflación el crecimiento injustificado del dinero</a:t>
            </a:r>
            <a:endParaRPr lang="es-MX" sz="5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MX" spc="50" dirty="0" smtClean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Crecimiento injustificado del dinero</a:t>
            </a:r>
            <a:endParaRPr lang="es-MX" spc="50" dirty="0">
              <a:ln w="12700" cmpd="sng">
                <a:solidFill>
                  <a:schemeClr val="accent4">
                    <a:lumMod val="1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-36513" y="1916113"/>
            <a:ext cx="8640763" cy="151288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  </a:t>
            </a:r>
            <a:r>
              <a:rPr lang="es-ES" sz="3300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La </a:t>
            </a:r>
            <a:r>
              <a:rPr lang="es-ES" sz="33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inflación</a:t>
            </a:r>
            <a:r>
              <a:rPr lang="es-ES" sz="33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se produce cuando al aumentar la oferta monetaria (aumento del circulante)</a:t>
            </a:r>
            <a:r>
              <a:rPr lang="es-ES" sz="3300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.</a:t>
            </a:r>
          </a:p>
          <a:p>
            <a:pPr>
              <a:buFontTx/>
              <a:buNone/>
              <a:defRPr/>
            </a:pPr>
            <a:r>
              <a:rPr lang="es-ES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 </a:t>
            </a:r>
            <a:endParaRPr lang="es-MX" b="1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3811588"/>
            <a:ext cx="2973387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3789363"/>
            <a:ext cx="2801937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971800"/>
            <a:ext cx="2286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588" y="4437063"/>
            <a:ext cx="8626475" cy="11382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32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  </a:t>
            </a:r>
            <a:r>
              <a:rPr lang="es-ES" sz="34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El </a:t>
            </a:r>
            <a:r>
              <a:rPr lang="es-ES" sz="34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nivel de producción</a:t>
            </a:r>
            <a:r>
              <a:rPr lang="es-ES" sz="34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 de pleno empleo </a:t>
            </a:r>
            <a:r>
              <a:rPr lang="es-ES" sz="34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permanece </a:t>
            </a:r>
            <a:r>
              <a:rPr lang="es-ES" sz="34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constante</a:t>
            </a:r>
            <a:r>
              <a:rPr lang="es-ES" sz="32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. </a:t>
            </a:r>
            <a:endParaRPr lang="es-MX" sz="3200" b="1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ＭＳ Ｐゴシック" pitchFamily="-106" charset="-128"/>
              <a:cs typeface="Century Gothic"/>
            </a:endParaRPr>
          </a:p>
        </p:txBody>
      </p:sp>
      <p:pic>
        <p:nvPicPr>
          <p:cNvPr id="409608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09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09610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6934200" cy="1162050"/>
          </a:xfrm>
        </p:spPr>
        <p:txBody>
          <a:bodyPr/>
          <a:lstStyle/>
          <a:p>
            <a:pPr>
              <a:defRPr/>
            </a:pPr>
            <a:r>
              <a:rPr lang="es-ES" sz="5400" spc="50" dirty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Espiral </a:t>
            </a:r>
            <a:r>
              <a:rPr lang="es-ES" sz="5400" spc="50" dirty="0" smtClean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inflacionaria</a:t>
            </a:r>
            <a:endParaRPr lang="es-MX" sz="5400" dirty="0">
              <a:solidFill>
                <a:srgbClr val="FF000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7544" y="2060848"/>
            <a:ext cx="7776864" cy="158417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buFontTx/>
              <a:buNone/>
              <a:defRPr/>
            </a:pPr>
            <a:r>
              <a:rPr lang="es-ES" sz="2800" b="1" dirty="0">
                <a:solidFill>
                  <a:srgbClr val="FF0000"/>
                </a:solidFill>
                <a:latin typeface="Century Gothic"/>
                <a:cs typeface="Century Gothic"/>
              </a:rPr>
              <a:t>Lo que genera inflación es el desequilibrio entre la oferta agregada y la demanda agregada.</a:t>
            </a:r>
            <a:endParaRPr lang="es-ES_tradnl" sz="2800" b="1" dirty="0">
              <a:solidFill>
                <a:srgbClr val="FF0000"/>
              </a:solidFill>
              <a:latin typeface="Century Gothic"/>
              <a:cs typeface="Century Gothic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4221163"/>
            <a:ext cx="26241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149725"/>
            <a:ext cx="45100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 bwMode="auto">
          <a:xfrm>
            <a:off x="1763713" y="1628775"/>
            <a:ext cx="0" cy="4464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H="1">
            <a:off x="1763713" y="6092825"/>
            <a:ext cx="5040312" cy="9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3851275" y="6237288"/>
            <a:ext cx="5238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400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9338" y="6237288"/>
            <a:ext cx="53816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6013" y="4581525"/>
            <a:ext cx="5032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2400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6013" y="4005263"/>
            <a:ext cx="5032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6013" y="3398838"/>
            <a:ext cx="5032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6013" y="2852738"/>
            <a:ext cx="5032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6013" y="2349500"/>
            <a:ext cx="503237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400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00788" y="6092825"/>
            <a:ext cx="7635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PIB</a:t>
            </a:r>
            <a:endParaRPr lang="es-MX" sz="2800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39850" y="1412875"/>
            <a:ext cx="4238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800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27" name="Straight Connector 26"/>
          <p:cNvCxnSpPr/>
          <p:nvPr/>
        </p:nvCxnSpPr>
        <p:spPr bwMode="auto">
          <a:xfrm flipV="1">
            <a:off x="4067175" y="1916113"/>
            <a:ext cx="0" cy="41767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3708400" y="1455738"/>
            <a:ext cx="76517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SAL</a:t>
            </a:r>
            <a:endParaRPr lang="es-MX" sz="2400" baseline="30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31" name="Straight Connector 30"/>
          <p:cNvCxnSpPr>
            <a:cxnSpLocks noChangeShapeType="1"/>
          </p:cNvCxnSpPr>
          <p:nvPr/>
        </p:nvCxnSpPr>
        <p:spPr bwMode="auto">
          <a:xfrm flipV="1">
            <a:off x="3132138" y="2708275"/>
            <a:ext cx="3671887" cy="30972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4" name="TextBox 33"/>
          <p:cNvSpPr txBox="1"/>
          <p:nvPr/>
        </p:nvSpPr>
        <p:spPr>
          <a:xfrm>
            <a:off x="6948488" y="2492375"/>
            <a:ext cx="8064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0</a:t>
            </a:r>
            <a:endParaRPr lang="es-MX" sz="2000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V="1">
            <a:off x="2411413" y="2205038"/>
            <a:ext cx="3673475" cy="30956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6" name="TextBox 35"/>
          <p:cNvSpPr txBox="1"/>
          <p:nvPr/>
        </p:nvSpPr>
        <p:spPr>
          <a:xfrm>
            <a:off x="6300788" y="1916113"/>
            <a:ext cx="8064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cxnSp>
        <p:nvCxnSpPr>
          <p:cNvPr id="38" name="Straight Connector 37"/>
          <p:cNvCxnSpPr>
            <a:cxnSpLocks noChangeShapeType="1"/>
          </p:cNvCxnSpPr>
          <p:nvPr/>
        </p:nvCxnSpPr>
        <p:spPr bwMode="auto">
          <a:xfrm flipV="1">
            <a:off x="1835150" y="1773238"/>
            <a:ext cx="3457575" cy="30241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0" name="TextBox 39"/>
          <p:cNvSpPr txBox="1"/>
          <p:nvPr/>
        </p:nvSpPr>
        <p:spPr>
          <a:xfrm>
            <a:off x="5292725" y="1484313"/>
            <a:ext cx="8064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sz="2000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flipH="1" flipV="1">
            <a:off x="1835150" y="2852738"/>
            <a:ext cx="3168650" cy="3097212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44" name="TextBox 43"/>
          <p:cNvSpPr txBox="1"/>
          <p:nvPr/>
        </p:nvSpPr>
        <p:spPr>
          <a:xfrm>
            <a:off x="4932363" y="5692775"/>
            <a:ext cx="6350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sz="2000" baseline="30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0</a:t>
            </a:r>
            <a:endParaRPr lang="es-MX" sz="2000" baseline="30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47" name="Straight Connector 46"/>
          <p:cNvCxnSpPr>
            <a:cxnSpLocks noChangeShapeType="1"/>
          </p:cNvCxnSpPr>
          <p:nvPr/>
        </p:nvCxnSpPr>
        <p:spPr bwMode="auto">
          <a:xfrm flipH="1" flipV="1">
            <a:off x="2568575" y="2420938"/>
            <a:ext cx="3371850" cy="3295650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48" name="TextBox 47"/>
          <p:cNvSpPr txBox="1"/>
          <p:nvPr/>
        </p:nvSpPr>
        <p:spPr>
          <a:xfrm>
            <a:off x="5951538" y="5621338"/>
            <a:ext cx="6365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sz="2000" baseline="30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2000" baseline="30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51" name="Straight Connector 50"/>
          <p:cNvCxnSpPr>
            <a:cxnSpLocks noChangeShapeType="1"/>
          </p:cNvCxnSpPr>
          <p:nvPr/>
        </p:nvCxnSpPr>
        <p:spPr bwMode="auto">
          <a:xfrm flipH="1" flipV="1">
            <a:off x="3071813" y="1844675"/>
            <a:ext cx="3803650" cy="3744913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52" name="TextBox 51"/>
          <p:cNvSpPr txBox="1"/>
          <p:nvPr/>
        </p:nvSpPr>
        <p:spPr>
          <a:xfrm>
            <a:off x="6959600" y="5621338"/>
            <a:ext cx="6365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sz="2000" baseline="30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</a:p>
        </p:txBody>
      </p:sp>
      <p:sp>
        <p:nvSpPr>
          <p:cNvPr id="60" name="Oval 59"/>
          <p:cNvSpPr/>
          <p:nvPr/>
        </p:nvSpPr>
        <p:spPr bwMode="auto">
          <a:xfrm>
            <a:off x="4643438" y="4437063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16463" y="4292600"/>
            <a:ext cx="3127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</a:p>
        </p:txBody>
      </p:sp>
      <p:sp>
        <p:nvSpPr>
          <p:cNvPr id="62" name="Oval 61"/>
          <p:cNvSpPr/>
          <p:nvPr/>
        </p:nvSpPr>
        <p:spPr bwMode="auto">
          <a:xfrm>
            <a:off x="4043363" y="3789363"/>
            <a:ext cx="142875" cy="1444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4800" y="3644900"/>
            <a:ext cx="3127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3</a:t>
            </a:r>
          </a:p>
        </p:txBody>
      </p:sp>
      <p:sp>
        <p:nvSpPr>
          <p:cNvPr id="64" name="Oval 63"/>
          <p:cNvSpPr/>
          <p:nvPr/>
        </p:nvSpPr>
        <p:spPr bwMode="auto">
          <a:xfrm>
            <a:off x="4572000" y="3357563"/>
            <a:ext cx="144463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643438" y="3213100"/>
            <a:ext cx="3143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4</a:t>
            </a:r>
          </a:p>
        </p:txBody>
      </p:sp>
      <p:sp>
        <p:nvSpPr>
          <p:cNvPr id="66" name="Oval 65"/>
          <p:cNvSpPr/>
          <p:nvPr/>
        </p:nvSpPr>
        <p:spPr bwMode="auto">
          <a:xfrm>
            <a:off x="4043363" y="2771775"/>
            <a:ext cx="142875" cy="14446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114800" y="2627313"/>
            <a:ext cx="3127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5</a:t>
            </a:r>
          </a:p>
        </p:txBody>
      </p:sp>
      <p:sp>
        <p:nvSpPr>
          <p:cNvPr id="68" name="Oval 67"/>
          <p:cNvSpPr/>
          <p:nvPr/>
        </p:nvSpPr>
        <p:spPr bwMode="auto">
          <a:xfrm>
            <a:off x="3995738" y="4941888"/>
            <a:ext cx="144462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067175" y="4797425"/>
            <a:ext cx="3143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70" name="Right Arrow 69"/>
          <p:cNvSpPr/>
          <p:nvPr/>
        </p:nvSpPr>
        <p:spPr bwMode="auto">
          <a:xfrm rot="19229780">
            <a:off x="4024013" y="4508082"/>
            <a:ext cx="375894" cy="223247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Right Arrow 70"/>
          <p:cNvSpPr/>
          <p:nvPr/>
        </p:nvSpPr>
        <p:spPr bwMode="auto">
          <a:xfrm rot="13806425">
            <a:off x="4377447" y="3900641"/>
            <a:ext cx="405733" cy="24563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Right Arrow 74"/>
          <p:cNvSpPr/>
          <p:nvPr/>
        </p:nvSpPr>
        <p:spPr bwMode="auto">
          <a:xfrm rot="19229780">
            <a:off x="4024013" y="3379046"/>
            <a:ext cx="375894" cy="223247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Right Arrow 75"/>
          <p:cNvSpPr/>
          <p:nvPr/>
        </p:nvSpPr>
        <p:spPr bwMode="auto">
          <a:xfrm rot="13806425">
            <a:off x="4305441" y="2892530"/>
            <a:ext cx="405733" cy="24563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half" idx="2"/>
          </p:nvPr>
        </p:nvSpPr>
        <p:spPr>
          <a:xfrm>
            <a:off x="6084168" y="2852936"/>
            <a:ext cx="2880320" cy="280831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Donde: P = nivel de precios</a:t>
            </a:r>
            <a:r>
              <a:rPr lang="es-ES_tradnl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PIB = Producto Interno Bruto real</a:t>
            </a:r>
            <a:r>
              <a:rPr lang="es-ES_tradnl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Y</a:t>
            </a:r>
            <a:r>
              <a:rPr lang="es-ES" b="1" baseline="30000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P</a:t>
            </a: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= PIB potencial 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Y</a:t>
            </a:r>
            <a:r>
              <a:rPr lang="es-ES" b="1" baseline="30000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R</a:t>
            </a: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= PIB rea</a:t>
            </a:r>
            <a:r>
              <a:rPr lang="es-ES_tradnl" b="1" dirty="0" err="1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l</a:t>
            </a:r>
            <a:r>
              <a:rPr lang="es-ES_tradnl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.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DA = demanda agregada</a:t>
            </a:r>
            <a:r>
              <a:rPr lang="es-ES_tradnl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.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SAC = oferta agregada de corto plazo.</a:t>
            </a:r>
          </a:p>
          <a:p>
            <a:pPr>
              <a:defRPr/>
            </a:pPr>
            <a:r>
              <a:rPr lang="es-ES" b="1" dirty="0" smtClean="0">
                <a:solidFill>
                  <a:schemeClr val="accent4">
                    <a:lumMod val="10000"/>
                  </a:schemeClr>
                </a:solidFill>
                <a:latin typeface="Century Gothic"/>
                <a:cs typeface="Century Gothic"/>
              </a:rPr>
              <a:t> SAL = oferta agregada de largo plazo.</a:t>
            </a:r>
            <a:endParaRPr lang="es-ES_tradnl" b="1" dirty="0" smtClean="0">
              <a:solidFill>
                <a:schemeClr val="accent4">
                  <a:lumMod val="10000"/>
                </a:schemeClr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0" grpId="0"/>
      <p:bldP spid="34" grpId="0"/>
      <p:bldP spid="36" grpId="0"/>
      <p:bldP spid="40" grpId="0"/>
      <p:bldP spid="44" grpId="0"/>
      <p:bldP spid="48" grpId="0"/>
      <p:bldP spid="52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1371600"/>
          </a:xfrm>
        </p:spPr>
        <p:txBody>
          <a:bodyPr/>
          <a:lstStyle/>
          <a:p>
            <a:pPr algn="ctr">
              <a:defRPr/>
            </a:pPr>
            <a:r>
              <a:rPr lang="es-ES" spc="50" dirty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Otros factores que provocan inflación</a:t>
            </a:r>
            <a:r>
              <a:rPr lang="es-ES_tradnl" spc="50" dirty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es-MX" spc="50" dirty="0">
              <a:ln w="12700" cmpd="sng">
                <a:solidFill>
                  <a:schemeClr val="accent4">
                    <a:lumMod val="1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6588125" y="3852863"/>
            <a:ext cx="1728788" cy="503237"/>
          </a:xfrm>
        </p:spPr>
        <p:txBody>
          <a:bodyPr/>
          <a:lstStyle/>
          <a:p>
            <a:pPr>
              <a:buFontTx/>
              <a:buNone/>
            </a:pPr>
            <a:r>
              <a:rPr lang="es-ES" sz="2600" b="1" smtClean="0">
                <a:solidFill>
                  <a:srgbClr val="800000"/>
                </a:solidFill>
                <a:latin typeface="Century Gothic" pitchFamily="34" charset="0"/>
                <a:ea typeface="ＭＳ Ｐゴシック" charset="-128"/>
              </a:rPr>
              <a:t>inflación.</a:t>
            </a:r>
            <a:endParaRPr lang="es-ES" sz="2600" b="1" smtClean="0">
              <a:latin typeface="Century Gothic" pitchFamily="34" charset="0"/>
              <a:ea typeface="ＭＳ Ｐゴシック" charset="-128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652963"/>
            <a:ext cx="4464050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83568" y="1589891"/>
            <a:ext cx="756084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4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  </a:t>
            </a:r>
            <a:r>
              <a:rPr lang="es-ES" sz="24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La </a:t>
            </a:r>
            <a:r>
              <a:rPr lang="es-ES" sz="24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política fiscal no puede sostener una espiral inflacionaria indefinidamente.</a:t>
            </a:r>
          </a:p>
        </p:txBody>
      </p:sp>
      <p:sp>
        <p:nvSpPr>
          <p:cNvPr id="9" name="Rectangle 8"/>
          <p:cNvSpPr/>
          <p:nvPr/>
        </p:nvSpPr>
        <p:spPr>
          <a:xfrm>
            <a:off x="971550" y="2987675"/>
            <a:ext cx="89693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Si</a:t>
            </a:r>
            <a:r>
              <a:rPr lang="es-E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G</a:t>
            </a:r>
            <a:endParaRPr lang="es-MX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81350" y="2987675"/>
            <a:ext cx="74295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3200" b="1" dirty="0">
                <a:solidFill>
                  <a:srgbClr val="0000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Da </a:t>
            </a:r>
            <a:endParaRPr lang="es-MX" sz="3200" b="1" dirty="0">
              <a:solidFill>
                <a:srgbClr val="0000B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7450" y="3071813"/>
            <a:ext cx="7488238" cy="12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                                 Si </a:t>
            </a: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el gobierno decidiera </a:t>
            </a:r>
            <a:endParaRPr lang="es-ES" sz="2600" b="1" kern="0" dirty="0">
              <a:solidFill>
                <a:srgbClr val="800000"/>
              </a:solidFill>
              <a:latin typeface="Century Gothic"/>
              <a:ea typeface="ＭＳ Ｐゴシック" pitchFamily="-106" charset="-128"/>
              <a:cs typeface="Century Gothic"/>
            </a:endParaRPr>
          </a:p>
          <a:p>
            <a:pPr>
              <a:defRPr/>
            </a:pPr>
            <a:endParaRPr lang="es-ES" sz="2600" b="1" kern="0" dirty="0">
              <a:solidFill>
                <a:srgbClr val="800000"/>
              </a:solidFill>
              <a:latin typeface="Century Gothic"/>
              <a:ea typeface="ＭＳ Ｐゴシック" pitchFamily="-106" charset="-128"/>
              <a:cs typeface="Century Gothic"/>
            </a:endParaRPr>
          </a:p>
          <a:p>
            <a:pPr>
              <a:defRPr/>
            </a:pP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incrementar </a:t>
            </a: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más </a:t>
            </a:r>
            <a:r>
              <a:rPr lang="es-ES" sz="26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su</a:t>
            </a:r>
            <a:endParaRPr lang="es-MX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62488" y="3841750"/>
            <a:ext cx="4857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G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16200000">
            <a:off x="1799692" y="3024244"/>
            <a:ext cx="576064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2483768" y="3132256"/>
            <a:ext cx="576064" cy="360040"/>
          </a:xfrm>
          <a:prstGeom prst="rightArrow">
            <a:avLst/>
          </a:prstGeom>
          <a:solidFill>
            <a:srgbClr val="00009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ight Arrow 18"/>
          <p:cNvSpPr/>
          <p:nvPr/>
        </p:nvSpPr>
        <p:spPr bwMode="auto">
          <a:xfrm rot="16200000">
            <a:off x="5112060" y="3816332"/>
            <a:ext cx="576064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5796136" y="3852336"/>
            <a:ext cx="576064" cy="360040"/>
          </a:xfrm>
          <a:prstGeom prst="rightArrow">
            <a:avLst/>
          </a:prstGeom>
          <a:solidFill>
            <a:srgbClr val="00009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16200000">
            <a:off x="3730530" y="3159296"/>
            <a:ext cx="488341" cy="281220"/>
          </a:xfrm>
          <a:prstGeom prst="rightArrow">
            <a:avLst/>
          </a:prstGeom>
          <a:solidFill>
            <a:srgbClr val="00009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5029200" y="4876800"/>
            <a:ext cx="914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180.000</a:t>
            </a:r>
            <a:endParaRPr lang="es-MX" sz="16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pic>
        <p:nvPicPr>
          <p:cNvPr id="41270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701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12702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1" grpId="0"/>
      <p:bldP spid="13" grpId="0"/>
      <p:bldP spid="16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1371600"/>
          </a:xfrm>
        </p:spPr>
        <p:txBody>
          <a:bodyPr/>
          <a:lstStyle/>
          <a:p>
            <a:pPr algn="ctr">
              <a:defRPr/>
            </a:pPr>
            <a:r>
              <a:rPr lang="es-ES" spc="50" dirty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Otros factores que provocan inflación</a:t>
            </a:r>
            <a:r>
              <a:rPr lang="es-ES_tradnl" spc="50" dirty="0">
                <a:ln w="12700" cmpd="sng">
                  <a:solidFill>
                    <a:schemeClr val="accent4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es-MX" spc="50" dirty="0">
              <a:ln w="12700" cmpd="sng">
                <a:solidFill>
                  <a:schemeClr val="accent4">
                    <a:lumMod val="1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1700808"/>
            <a:ext cx="8208912" cy="1384995"/>
          </a:xfrm>
          <a:prstGeom prst="rect">
            <a:avLst/>
          </a:prstGeom>
          <a:solidFill>
            <a:srgbClr val="D4D4E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Las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instancias políticas como la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Cámara de Diputados son muy estrictas en cuanto al gasto de gobierno y no se lo permitirían. </a:t>
            </a:r>
            <a:endParaRPr lang="es-ES" sz="2800" b="1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7544" y="3412157"/>
            <a:ext cx="8208912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El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gasto nunca es mayor al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PIB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 Ya que  se encuentra la economía nivel de pleno empleo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endParaRPr lang="es-ES" sz="2800" b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7544" y="5140349"/>
            <a:ext cx="8280920" cy="954107"/>
          </a:xfrm>
          <a:prstGeom prst="rect">
            <a:avLst/>
          </a:prstGeom>
          <a:solidFill>
            <a:srgbClr val="D4D4E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No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se podría volver a </a:t>
            </a:r>
            <a:r>
              <a:rPr lang="es-ES" sz="28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aumentar la d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emanda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agregada </a:t>
            </a:r>
            <a:r>
              <a:rPr lang="es-ES" sz="2800" b="1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por este mismo medio.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3" descr="camar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357563"/>
            <a:ext cx="44450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6948264" cy="1295400"/>
          </a:xfrm>
        </p:spPr>
        <p:txBody>
          <a:bodyPr/>
          <a:lstStyle/>
          <a:p>
            <a:pPr algn="ctr">
              <a:defRPr/>
            </a:pPr>
            <a:r>
              <a:rPr lang="es-MX" sz="32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Ejemplo de incremento de gasto público </a:t>
            </a:r>
            <a:r>
              <a:rPr lang="es-MX" sz="3200" dirty="0" smtClean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s-MX" sz="3200" dirty="0" smtClean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inflación</a:t>
            </a:r>
            <a:endParaRPr lang="es-MX" sz="3200" dirty="0">
              <a:ln w="18000">
                <a:solidFill>
                  <a:srgbClr val="161616"/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868144" y="2348880"/>
            <a:ext cx="2952328" cy="19205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P = nivel de precios.</a:t>
            </a:r>
          </a:p>
          <a:p>
            <a:pPr marL="342900" indent="-342900" eaLnBrk="0" hangingPunct="0">
              <a:spcBef>
                <a:spcPct val="20000"/>
              </a:spcBef>
              <a:buFont typeface="Arial"/>
              <a:buChar char="•"/>
              <a:defRPr/>
            </a:pP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PIB = Producto Interno Bruto real.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Y</a:t>
            </a:r>
            <a:r>
              <a:rPr lang="es-ES" b="1" kern="0" baseline="3000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P</a:t>
            </a: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= PIB potencial (pleno empleo).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Y</a:t>
            </a:r>
            <a:r>
              <a:rPr lang="es-ES" b="1" kern="0" baseline="3000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R</a:t>
            </a:r>
            <a:r>
              <a:rPr lang="es-ES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= PIB real.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258888" y="1628775"/>
            <a:ext cx="0" cy="41767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flipH="1">
            <a:off x="1268413" y="5805488"/>
            <a:ext cx="5535612" cy="793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364163" y="6021388"/>
            <a:ext cx="6127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PIB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088" y="1557338"/>
            <a:ext cx="3508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40050" y="5876925"/>
            <a:ext cx="4794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76675" y="5876925"/>
            <a:ext cx="4921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R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188" y="3789363"/>
            <a:ext cx="355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1188" y="3068638"/>
            <a:ext cx="4508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cxnSp>
        <p:nvCxnSpPr>
          <p:cNvPr id="25" name="Straight Connector 24"/>
          <p:cNvCxnSpPr>
            <a:cxnSpLocks noChangeShapeType="1"/>
          </p:cNvCxnSpPr>
          <p:nvPr/>
        </p:nvCxnSpPr>
        <p:spPr bwMode="auto">
          <a:xfrm flipV="1">
            <a:off x="1476375" y="1989138"/>
            <a:ext cx="3671888" cy="3600450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sp>
        <p:nvSpPr>
          <p:cNvPr id="27" name="TextBox 26"/>
          <p:cNvSpPr txBox="1"/>
          <p:nvPr/>
        </p:nvSpPr>
        <p:spPr>
          <a:xfrm>
            <a:off x="5076825" y="1773238"/>
            <a:ext cx="8207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="1" baseline="30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0</a:t>
            </a:r>
          </a:p>
        </p:txBody>
      </p: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 flipH="1" flipV="1">
            <a:off x="1619250" y="2492375"/>
            <a:ext cx="3168650" cy="3097213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cxnSp>
        <p:nvCxnSpPr>
          <p:cNvPr id="32" name="Straight Connector 31"/>
          <p:cNvCxnSpPr>
            <a:cxnSpLocks noChangeShapeType="1"/>
          </p:cNvCxnSpPr>
          <p:nvPr/>
        </p:nvCxnSpPr>
        <p:spPr bwMode="auto">
          <a:xfrm flipH="1" flipV="1">
            <a:off x="2555875" y="1916113"/>
            <a:ext cx="3168650" cy="3097212"/>
          </a:xfrm>
          <a:prstGeom prst="line">
            <a:avLst/>
          </a:prstGeom>
          <a:noFill/>
          <a:ln w="9525" algn="ctr">
            <a:solidFill>
              <a:srgbClr val="3A0600"/>
            </a:solidFill>
            <a:round/>
            <a:headEnd/>
            <a:tailEnd/>
          </a:ln>
        </p:spPr>
      </p:cxnSp>
      <p:sp>
        <p:nvSpPr>
          <p:cNvPr id="33" name="TextBox 32"/>
          <p:cNvSpPr txBox="1"/>
          <p:nvPr/>
        </p:nvSpPr>
        <p:spPr>
          <a:xfrm>
            <a:off x="4716463" y="5373688"/>
            <a:ext cx="5540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endParaRPr lang="es-MX" sz="2000" b="1" baseline="30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51500" y="5084763"/>
            <a:ext cx="6508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sz="2000" b="1" baseline="300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2000" b="1" baseline="300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36" name="Straight Connector 35"/>
          <p:cNvCxnSpPr>
            <a:cxnSpLocks noChangeShapeType="1"/>
          </p:cNvCxnSpPr>
          <p:nvPr/>
        </p:nvCxnSpPr>
        <p:spPr bwMode="auto">
          <a:xfrm>
            <a:off x="1258888" y="4005263"/>
            <a:ext cx="18732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36"/>
          <p:cNvCxnSpPr>
            <a:cxnSpLocks noChangeShapeType="1"/>
          </p:cNvCxnSpPr>
          <p:nvPr/>
        </p:nvCxnSpPr>
        <p:spPr bwMode="auto">
          <a:xfrm>
            <a:off x="1331913" y="3213100"/>
            <a:ext cx="251936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42" name="Straight Connector 41"/>
          <p:cNvCxnSpPr>
            <a:cxnSpLocks noChangeShapeType="1"/>
          </p:cNvCxnSpPr>
          <p:nvPr/>
        </p:nvCxnSpPr>
        <p:spPr bwMode="auto">
          <a:xfrm flipV="1">
            <a:off x="3924300" y="3141663"/>
            <a:ext cx="0" cy="25908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47"/>
          <p:cNvCxnSpPr/>
          <p:nvPr/>
        </p:nvCxnSpPr>
        <p:spPr bwMode="auto">
          <a:xfrm flipV="1">
            <a:off x="3132138" y="1916113"/>
            <a:ext cx="0" cy="38893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Oval 55"/>
          <p:cNvSpPr/>
          <p:nvPr/>
        </p:nvSpPr>
        <p:spPr bwMode="auto">
          <a:xfrm>
            <a:off x="3049588" y="3933825"/>
            <a:ext cx="142875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21025" y="3789363"/>
            <a:ext cx="29845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16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3851275" y="3141663"/>
            <a:ext cx="144463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24300" y="2997200"/>
            <a:ext cx="298450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sz="16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60" name="Right Arrow 59"/>
          <p:cNvSpPr/>
          <p:nvPr/>
        </p:nvSpPr>
        <p:spPr bwMode="auto">
          <a:xfrm rot="18833950">
            <a:off x="2215059" y="2553116"/>
            <a:ext cx="720080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Right Arrow 60"/>
          <p:cNvSpPr/>
          <p:nvPr/>
        </p:nvSpPr>
        <p:spPr bwMode="auto">
          <a:xfrm rot="18833950">
            <a:off x="4087267" y="4353314"/>
            <a:ext cx="720080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71775" y="1484313"/>
            <a:ext cx="6969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SAL</a:t>
            </a:r>
            <a:endParaRPr lang="es-MX" sz="2000" b="1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7" grpId="0"/>
      <p:bldP spid="33" grpId="0"/>
      <p:bldP spid="34" grpId="0"/>
      <p:bldP spid="56" grpId="0" animBg="1"/>
      <p:bldP spid="57" grpId="0"/>
      <p:bldP spid="58" grpId="0" animBg="1"/>
      <p:bldP spid="59" grpId="0"/>
      <p:bldP spid="6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contenido 2"/>
          <p:cNvSpPr txBox="1">
            <a:spLocks/>
          </p:cNvSpPr>
          <p:nvPr/>
        </p:nvSpPr>
        <p:spPr bwMode="auto">
          <a:xfrm>
            <a:off x="6012160" y="2780928"/>
            <a:ext cx="2952328" cy="18722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285750" indent="-285750" eaLnBrk="0" hangingPunct="0">
              <a:spcBef>
                <a:spcPct val="20000"/>
              </a:spcBef>
              <a:buFont typeface="Arial"/>
              <a:buChar char="•"/>
              <a:defRPr/>
            </a:pPr>
            <a:r>
              <a:rPr lang="es-ES" sz="1600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DA = demanda agregada.</a:t>
            </a:r>
          </a:p>
          <a:p>
            <a:pPr marL="285750" indent="-285750" eaLnBrk="0" hangingPunct="0">
              <a:spcBef>
                <a:spcPct val="20000"/>
              </a:spcBef>
              <a:buFont typeface="Arial"/>
              <a:buChar char="•"/>
              <a:defRPr/>
            </a:pPr>
            <a:r>
              <a:rPr lang="es-ES" sz="1600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SAC = oferta agregada de corto plazo.</a:t>
            </a:r>
          </a:p>
          <a:p>
            <a:pPr marL="285750" indent="-285750" eaLnBrk="0" hangingPunct="0">
              <a:spcBef>
                <a:spcPct val="20000"/>
              </a:spcBef>
              <a:buFont typeface="Arial"/>
              <a:buChar char="•"/>
              <a:defRPr/>
            </a:pPr>
            <a:r>
              <a:rPr lang="es-ES" sz="1600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SAL = oferta agregada de largo plazo.</a:t>
            </a:r>
            <a:endParaRPr lang="es-ES_tradnl" sz="1600" b="1" kern="0" dirty="0">
              <a:solidFill>
                <a:srgbClr val="000000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88032" y="116632"/>
            <a:ext cx="7596336" cy="1200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400" b="1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ea typeface="ＭＳ Ｐゴシック" pitchFamily="-106" charset="-128"/>
                <a:cs typeface="Century Gothic"/>
              </a:rPr>
              <a:t>Si la produccion esta a nivel de pleno empleo no se puede  aumentar el gasto de gobierno por arriba de lo que se produce en el pais.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1116013" y="1628775"/>
            <a:ext cx="0" cy="41767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flipH="1">
            <a:off x="1123950" y="5805488"/>
            <a:ext cx="5535613" cy="793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6156325" y="5876925"/>
            <a:ext cx="6127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PIB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750" y="1557338"/>
            <a:ext cx="3508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44875" y="5837238"/>
            <a:ext cx="4794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1313" y="5876925"/>
            <a:ext cx="4921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R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313" y="3821113"/>
            <a:ext cx="3556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313" y="3141663"/>
            <a:ext cx="4508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 flipV="1">
            <a:off x="1331913" y="2636838"/>
            <a:ext cx="4392612" cy="2952750"/>
          </a:xfrm>
          <a:prstGeom prst="line">
            <a:avLst/>
          </a:prstGeom>
          <a:noFill/>
          <a:ln w="9525" algn="ctr">
            <a:solidFill>
              <a:srgbClr val="0000B4"/>
            </a:solidFill>
            <a:round/>
            <a:headEnd/>
            <a:tailEnd/>
          </a:ln>
        </p:spPr>
      </p:cxnSp>
      <p:sp>
        <p:nvSpPr>
          <p:cNvPr id="22" name="TextBox 21"/>
          <p:cNvSpPr txBox="1"/>
          <p:nvPr/>
        </p:nvSpPr>
        <p:spPr>
          <a:xfrm>
            <a:off x="5795963" y="2349500"/>
            <a:ext cx="8207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="1" baseline="30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0</a:t>
            </a:r>
          </a:p>
        </p:txBody>
      </p:sp>
      <p:cxnSp>
        <p:nvCxnSpPr>
          <p:cNvPr id="24" name="Straight Connector 23"/>
          <p:cNvCxnSpPr>
            <a:cxnSpLocks noChangeShapeType="1"/>
          </p:cNvCxnSpPr>
          <p:nvPr/>
        </p:nvCxnSpPr>
        <p:spPr bwMode="auto">
          <a:xfrm flipH="1" flipV="1">
            <a:off x="2843213" y="1844675"/>
            <a:ext cx="3168650" cy="3097213"/>
          </a:xfrm>
          <a:prstGeom prst="line">
            <a:avLst/>
          </a:prstGeom>
          <a:noFill/>
          <a:ln w="9525" algn="ctr">
            <a:solidFill>
              <a:srgbClr val="3A0600"/>
            </a:solidFill>
            <a:round/>
            <a:headEnd/>
            <a:tailEnd/>
          </a:ln>
        </p:spPr>
      </p:cxnSp>
      <p:sp>
        <p:nvSpPr>
          <p:cNvPr id="26" name="TextBox 25"/>
          <p:cNvSpPr txBox="1"/>
          <p:nvPr/>
        </p:nvSpPr>
        <p:spPr>
          <a:xfrm>
            <a:off x="5508625" y="5084763"/>
            <a:ext cx="6492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sz="2000" b="1" baseline="300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2000" b="1" baseline="300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27" name="Straight Connector 26"/>
          <p:cNvCxnSpPr>
            <a:cxnSpLocks noChangeShapeType="1"/>
          </p:cNvCxnSpPr>
          <p:nvPr/>
        </p:nvCxnSpPr>
        <p:spPr bwMode="auto">
          <a:xfrm>
            <a:off x="1116013" y="4005263"/>
            <a:ext cx="2592387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>
            <a:off x="1187450" y="3429000"/>
            <a:ext cx="3240088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29" name="Straight Connector 28"/>
          <p:cNvCxnSpPr>
            <a:cxnSpLocks noChangeShapeType="1"/>
          </p:cNvCxnSpPr>
          <p:nvPr/>
        </p:nvCxnSpPr>
        <p:spPr bwMode="auto">
          <a:xfrm flipV="1">
            <a:off x="4500563" y="3500438"/>
            <a:ext cx="0" cy="223202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0" name="Straight Connector 29"/>
          <p:cNvCxnSpPr/>
          <p:nvPr/>
        </p:nvCxnSpPr>
        <p:spPr bwMode="auto">
          <a:xfrm flipV="1">
            <a:off x="3708400" y="1916113"/>
            <a:ext cx="0" cy="38893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Oval 30"/>
          <p:cNvSpPr/>
          <p:nvPr/>
        </p:nvSpPr>
        <p:spPr bwMode="auto">
          <a:xfrm>
            <a:off x="3625850" y="3933825"/>
            <a:ext cx="142875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97288" y="3789363"/>
            <a:ext cx="29845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sz="16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427538" y="3357563"/>
            <a:ext cx="144462" cy="14287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00563" y="3213100"/>
            <a:ext cx="298450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sz="16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35" name="Right Arrow 34"/>
          <p:cNvSpPr/>
          <p:nvPr/>
        </p:nvSpPr>
        <p:spPr bwMode="auto">
          <a:xfrm rot="13780487">
            <a:off x="4294163" y="2487837"/>
            <a:ext cx="720080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ight Arrow 35"/>
          <p:cNvSpPr/>
          <p:nvPr/>
        </p:nvSpPr>
        <p:spPr bwMode="auto">
          <a:xfrm rot="13780487">
            <a:off x="1845891" y="4144020"/>
            <a:ext cx="720080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48038" y="1484313"/>
            <a:ext cx="6969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SAL</a:t>
            </a:r>
            <a:endParaRPr lang="es-MX" sz="2000" b="1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0700" y="2565400"/>
            <a:ext cx="4508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sz="2000" b="1" baseline="30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sz="2000" b="1" baseline="30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39" name="Straight Connector 38"/>
          <p:cNvCxnSpPr>
            <a:cxnSpLocks noChangeShapeType="1"/>
          </p:cNvCxnSpPr>
          <p:nvPr/>
        </p:nvCxnSpPr>
        <p:spPr bwMode="auto">
          <a:xfrm flipV="1">
            <a:off x="1116013" y="1628775"/>
            <a:ext cx="4191000" cy="2808288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40" name="TextBox 39"/>
          <p:cNvSpPr txBox="1"/>
          <p:nvPr/>
        </p:nvSpPr>
        <p:spPr>
          <a:xfrm>
            <a:off x="5219700" y="1516063"/>
            <a:ext cx="8223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sz="2000" b="1" baseline="30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cxnSp>
        <p:nvCxnSpPr>
          <p:cNvPr id="41" name="Straight Connector 40"/>
          <p:cNvCxnSpPr>
            <a:cxnSpLocks noChangeShapeType="1"/>
          </p:cNvCxnSpPr>
          <p:nvPr/>
        </p:nvCxnSpPr>
        <p:spPr bwMode="auto">
          <a:xfrm>
            <a:off x="1187450" y="2708275"/>
            <a:ext cx="25209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sp>
        <p:nvSpPr>
          <p:cNvPr id="46" name="Oval 45"/>
          <p:cNvSpPr/>
          <p:nvPr/>
        </p:nvSpPr>
        <p:spPr bwMode="auto">
          <a:xfrm>
            <a:off x="3625850" y="2636838"/>
            <a:ext cx="142875" cy="1444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97288" y="2492375"/>
            <a:ext cx="2984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3</a:t>
            </a:r>
            <a:endParaRPr lang="es-MX" sz="16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pic>
        <p:nvPicPr>
          <p:cNvPr id="41578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784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15785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2" grpId="0"/>
      <p:bldP spid="26" grpId="0"/>
      <p:bldP spid="31" grpId="0" animBg="1"/>
      <p:bldP spid="32" grpId="0"/>
      <p:bldP spid="33" grpId="0" animBg="1"/>
      <p:bldP spid="34" grpId="0"/>
      <p:bldP spid="37" grpId="0"/>
      <p:bldP spid="38" grpId="0"/>
      <p:bldP spid="40" grpId="0"/>
      <p:bldP spid="46" grpId="0" animBg="1"/>
      <p:bldP spid="4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4800" y="-27384"/>
            <a:ext cx="7696200" cy="1371600"/>
          </a:xfrm>
        </p:spPr>
        <p:txBody>
          <a:bodyPr/>
          <a:lstStyle/>
          <a:p>
            <a:pPr algn="ctr">
              <a:defRPr/>
            </a:pPr>
            <a:r>
              <a:rPr lang="es-ES" sz="32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¿Pueden los shocks de oferta agregada influir permanentemente en el nivel de precios?</a:t>
            </a:r>
            <a:r>
              <a:rPr lang="es-ES_tradnl" sz="32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MX" sz="3200" dirty="0">
              <a:ln w="18000">
                <a:solidFill>
                  <a:srgbClr val="161616"/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925" y="3429000"/>
            <a:ext cx="8785225" cy="2160588"/>
          </a:xfrm>
        </p:spPr>
        <p:txBody>
          <a:bodyPr/>
          <a:lstStyle/>
          <a:p>
            <a:pPr>
              <a:buFontTx/>
              <a:buNone/>
            </a:pPr>
            <a:r>
              <a:rPr lang="es-ES" sz="2300" b="1" smtClean="0">
                <a:solidFill>
                  <a:srgbClr val="800000"/>
                </a:solidFill>
                <a:latin typeface="Century Gothic" pitchFamily="34" charset="0"/>
                <a:ea typeface="ＭＳ Ｐゴシック" charset="-128"/>
              </a:rPr>
              <a:t>    </a:t>
            </a:r>
            <a:r>
              <a:rPr lang="es-ES" sz="2300" b="1" smtClean="0">
                <a:solidFill>
                  <a:srgbClr val="FF0000"/>
                </a:solidFill>
                <a:latin typeface="Century Gothic" pitchFamily="34" charset="0"/>
                <a:ea typeface="ＭＳ Ｐゴシック" charset="-128"/>
              </a:rPr>
              <a:t>Debido a que la economía estará en un nivel inferior al pleno empleo habrá  desempleo, y las personas estarán dispuestas a trabajar con </a:t>
            </a:r>
            <a:r>
              <a:rPr lang="es-ES" sz="2300" b="1" smtClean="0">
                <a:solidFill>
                  <a:srgbClr val="800000"/>
                </a:solidFill>
                <a:latin typeface="Century Gothic" pitchFamily="34" charset="0"/>
                <a:ea typeface="ＭＳ Ｐゴシック" charset="-128"/>
              </a:rPr>
              <a:t>W</a:t>
            </a:r>
          </a:p>
        </p:txBody>
      </p:sp>
      <p:sp>
        <p:nvSpPr>
          <p:cNvPr id="4" name="Rectangle 3"/>
          <p:cNvSpPr/>
          <p:nvPr/>
        </p:nvSpPr>
        <p:spPr>
          <a:xfrm>
            <a:off x="34925" y="1844675"/>
            <a:ext cx="9001125" cy="446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    Si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los trabajadores piden un aumento en su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salario </a:t>
            </a:r>
            <a:endParaRPr lang="es-ES" sz="2300" b="1" kern="0" dirty="0">
              <a:solidFill>
                <a:srgbClr val="0000FF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925" y="2565400"/>
            <a:ext cx="8713788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                                                                Habrá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un equilibrio temporal (corto plazo). </a:t>
            </a:r>
          </a:p>
        </p:txBody>
      </p:sp>
      <p:sp>
        <p:nvSpPr>
          <p:cNvPr id="6" name="Right Arrow 5"/>
          <p:cNvSpPr/>
          <p:nvPr/>
        </p:nvSpPr>
        <p:spPr bwMode="auto">
          <a:xfrm rot="5400000">
            <a:off x="4626006" y="2618910"/>
            <a:ext cx="432048" cy="324036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925" y="2205038"/>
            <a:ext cx="8858250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    los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costos de producción serán mayores (</a:t>
            </a:r>
            <a:r>
              <a:rPr lang="es-ES" sz="2300" b="1" kern="0" dirty="0" err="1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ceteris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 </a:t>
            </a:r>
            <a:r>
              <a:rPr lang="es-ES" sz="2300" b="1" kern="0" dirty="0" err="1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paribus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) y la oferta agregada</a:t>
            </a:r>
            <a:r>
              <a:rPr lang="es-ES" sz="2300" b="1" kern="0" dirty="0">
                <a:solidFill>
                  <a:srgbClr val="000000"/>
                </a:solidFill>
                <a:latin typeface="Century Gothic"/>
                <a:ea typeface="ＭＳ Ｐゴシック" pitchFamily="-106" charset="-128"/>
                <a:cs typeface="Century Gothic"/>
              </a:rPr>
              <a:t>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(SAC)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Wingdings"/>
                <a:cs typeface="Century Gothic"/>
              </a:rPr>
              <a:t> </a:t>
            </a:r>
            <a:endParaRPr lang="es-ES" sz="2300" b="1" kern="0" dirty="0">
              <a:solidFill>
                <a:srgbClr val="0000FF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7668344" y="1916832"/>
            <a:ext cx="720080" cy="3600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 descr="ml_grocery-thumb-250x3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573463"/>
            <a:ext cx="2166938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aument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3500438"/>
            <a:ext cx="2663825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55576" y="5589240"/>
            <a:ext cx="7488832" cy="830997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la disminución en los salarios redujo los costos de producción.</a:t>
            </a:r>
            <a:endParaRPr lang="es-ES_tradnl" sz="2300" b="1" kern="0" dirty="0">
              <a:solidFill>
                <a:srgbClr val="FF0000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925" y="4581525"/>
            <a:ext cx="8497888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                          hasta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el nivel de pleno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empleo, 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Esto sucede debido a que </a:t>
            </a:r>
            <a:r>
              <a:rPr lang="es-ES" sz="2300" b="1" kern="0" dirty="0">
                <a:solidFill>
                  <a:srgbClr val="0000FF"/>
                </a:solidFill>
                <a:latin typeface="Century Gothic"/>
                <a:ea typeface="ＭＳ Ｐゴシック" pitchFamily="-106" charset="-128"/>
                <a:cs typeface="Century Gothic"/>
              </a:rPr>
              <a:t>:</a:t>
            </a:r>
            <a:endParaRPr lang="es-ES" sz="2300" b="1" kern="0" dirty="0">
              <a:solidFill>
                <a:srgbClr val="0000FF"/>
              </a:solidFill>
              <a:latin typeface="Century Gothic"/>
              <a:ea typeface="ＭＳ Ｐゴシック" pitchFamily="-106" charset="-128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5288" y="4149725"/>
            <a:ext cx="79930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ES" sz="23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                                                         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la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oferta </a:t>
            </a:r>
            <a:r>
              <a:rPr lang="es-ES" sz="2300" b="1" kern="0" dirty="0">
                <a:solidFill>
                  <a:srgbClr val="FF0000"/>
                </a:solidFill>
                <a:latin typeface="Century Gothic"/>
                <a:ea typeface="ＭＳ Ｐゴシック" pitchFamily="-106" charset="-128"/>
                <a:cs typeface="Century Gothic"/>
              </a:rPr>
              <a:t>agregada </a:t>
            </a:r>
            <a:r>
              <a:rPr lang="es-ES" sz="23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(</a:t>
            </a:r>
            <a:r>
              <a:rPr lang="es-ES" sz="2300" b="1" kern="0" dirty="0">
                <a:solidFill>
                  <a:srgbClr val="800000"/>
                </a:solidFill>
                <a:latin typeface="Century Gothic"/>
                <a:ea typeface="ＭＳ Ｐゴシック" pitchFamily="-106" charset="-128"/>
                <a:cs typeface="Century Gothic"/>
              </a:rPr>
              <a:t>SAC)  </a:t>
            </a:r>
            <a:r>
              <a:rPr lang="es-ES" sz="2300" b="1" kern="0" dirty="0">
                <a:solidFill>
                  <a:srgbClr val="800000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r>
              <a:rPr lang="es-ES" sz="2300" b="1" kern="0" dirty="0">
                <a:solidFill>
                  <a:srgbClr val="800000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endParaRPr lang="es-MX" sz="23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5400000">
            <a:off x="4608004" y="4227004"/>
            <a:ext cx="304800" cy="232792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 sz="23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16200000">
            <a:off x="1565920" y="4562872"/>
            <a:ext cx="468052" cy="360548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 sz="23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539552" y="1628800"/>
            <a:ext cx="8153400" cy="4267200"/>
          </a:xfrm>
        </p:spPr>
        <p:txBody>
          <a:bodyPr/>
          <a:lstStyle/>
          <a:p>
            <a:pPr>
              <a:defRPr/>
            </a:pP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Influyen en las tasas de interés</a:t>
            </a:r>
          </a:p>
          <a:p>
            <a:pPr>
              <a:defRPr/>
            </a:pP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Regular algunos aspectos de la banca </a:t>
            </a: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comercial </a:t>
            </a: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(banca privada y banca de desarrollo, </a:t>
            </a:r>
            <a:r>
              <a:rPr lang="es-ES_tradnl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33CC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que en general suelen ser propiedad de la nación).</a:t>
            </a:r>
          </a:p>
        </p:txBody>
      </p:sp>
      <p:pic>
        <p:nvPicPr>
          <p:cNvPr id="4" name="Picture 3" descr="interest_rat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636838"/>
            <a:ext cx="52562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lien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2938" y="4292600"/>
            <a:ext cx="30972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 txBox="1">
            <a:spLocks/>
          </p:cNvSpPr>
          <p:nvPr/>
        </p:nvSpPr>
        <p:spPr bwMode="auto">
          <a:xfrm>
            <a:off x="1043608" y="116632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Banca central</a:t>
            </a:r>
            <a:endParaRPr lang="es-MX" sz="5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63526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3527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3528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155632" cy="904528"/>
          </a:xfrm>
        </p:spPr>
        <p:txBody>
          <a:bodyPr/>
          <a:lstStyle/>
          <a:p>
            <a:pPr>
              <a:defRPr/>
            </a:pPr>
            <a:r>
              <a:rPr lang="es-ES" sz="48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Shock de oferta agregada     </a:t>
            </a:r>
            <a:r>
              <a:rPr lang="es-ES_tradnl" sz="4800" dirty="0" smtClean="0">
                <a:latin typeface="Century Gothic"/>
                <a:cs typeface="Century Gothic"/>
              </a:rPr>
              <a:t/>
            </a:r>
            <a:br>
              <a:rPr lang="es-ES_tradnl" sz="4800" dirty="0" smtClean="0">
                <a:latin typeface="Century Gothic"/>
                <a:cs typeface="Century Gothic"/>
              </a:rPr>
            </a:br>
            <a:endParaRPr lang="es-MX" sz="4800" dirty="0">
              <a:latin typeface="Century Gothic"/>
              <a:cs typeface="Century Gothic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3528" y="2204864"/>
            <a:ext cx="8534400" cy="1184920"/>
          </a:xfrm>
          <a:solidFill>
            <a:schemeClr val="tx1">
              <a:lumMod val="8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r>
              <a:rPr lang="es-ES" sz="2400" b="1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  </a:t>
            </a:r>
            <a:r>
              <a:rPr lang="es-ES" sz="2400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La </a:t>
            </a:r>
            <a:r>
              <a:rPr lang="es-ES" sz="24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inflación responde a aumentos acelerados en la oferta monetaria, </a:t>
            </a:r>
            <a:r>
              <a:rPr lang="es-ES" sz="24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siendo  un fenómeno monetario insostenible a largo plazo</a:t>
            </a:r>
            <a:r>
              <a:rPr lang="es-ES" sz="2400" kern="1200" dirty="0" smtClean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endParaRPr lang="es-ES_tradnl" sz="24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4088" y="3644900"/>
            <a:ext cx="47958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 bwMode="auto">
          <a:xfrm>
            <a:off x="2700338" y="2400300"/>
            <a:ext cx="0" cy="316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H="1">
            <a:off x="2700338" y="5568950"/>
            <a:ext cx="4895850" cy="79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4262438" y="5568950"/>
            <a:ext cx="4540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R</a:t>
            </a:r>
            <a:endParaRPr lang="es-MX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2725" y="5568950"/>
            <a:ext cx="4381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Y</a:t>
            </a:r>
            <a:r>
              <a:rPr lang="es-MX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4388" y="5559425"/>
            <a:ext cx="696912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PIB</a:t>
            </a:r>
            <a:endParaRPr lang="es-MX" sz="24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050" y="2976563"/>
            <a:ext cx="425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baseline="3000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050" y="3830638"/>
            <a:ext cx="425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r>
              <a:rPr lang="es-MX" baseline="30000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51050" y="2328863"/>
            <a:ext cx="3905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P</a:t>
            </a:r>
            <a:endParaRPr lang="es-MX" sz="2400" b="1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 flipV="1">
            <a:off x="3203575" y="2689225"/>
            <a:ext cx="3816350" cy="2663825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cxnSp>
        <p:nvCxnSpPr>
          <p:cNvPr id="23" name="Straight Connector 22"/>
          <p:cNvCxnSpPr/>
          <p:nvPr/>
        </p:nvCxnSpPr>
        <p:spPr bwMode="auto">
          <a:xfrm flipV="1">
            <a:off x="2843213" y="1897063"/>
            <a:ext cx="3600450" cy="25923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7092950" y="2473325"/>
            <a:ext cx="7445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baseline="300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0</a:t>
            </a:r>
            <a:endParaRPr lang="es-MX" baseline="30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3663" y="1681163"/>
            <a:ext cx="7461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SAC</a:t>
            </a:r>
            <a:r>
              <a:rPr lang="es-MX" baseline="30000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baseline="30000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>
            <a:off x="5364163" y="2184400"/>
            <a:ext cx="3175" cy="3384550"/>
          </a:xfrm>
          <a:prstGeom prst="line">
            <a:avLst/>
          </a:prstGeom>
          <a:noFill/>
          <a:ln w="9525" algn="ctr">
            <a:solidFill>
              <a:srgbClr val="008000"/>
            </a:solidFill>
            <a:round/>
            <a:headEnd/>
            <a:tailEnd/>
          </a:ln>
        </p:spPr>
      </p:cxnSp>
      <p:sp>
        <p:nvSpPr>
          <p:cNvPr id="31" name="TextBox 30"/>
          <p:cNvSpPr txBox="1"/>
          <p:nvPr/>
        </p:nvSpPr>
        <p:spPr>
          <a:xfrm>
            <a:off x="5175250" y="1681163"/>
            <a:ext cx="62071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SAL</a:t>
            </a:r>
            <a:endParaRPr lang="es-MX" baseline="300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cxnSp>
        <p:nvCxnSpPr>
          <p:cNvPr id="33" name="Straight Connector 32"/>
          <p:cNvCxnSpPr>
            <a:cxnSpLocks noChangeShapeType="1"/>
          </p:cNvCxnSpPr>
          <p:nvPr/>
        </p:nvCxnSpPr>
        <p:spPr bwMode="auto">
          <a:xfrm flipV="1">
            <a:off x="2700338" y="3840163"/>
            <a:ext cx="2663825" cy="14446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4" name="Straight Connector 33"/>
          <p:cNvCxnSpPr>
            <a:cxnSpLocks noChangeShapeType="1"/>
          </p:cNvCxnSpPr>
          <p:nvPr/>
        </p:nvCxnSpPr>
        <p:spPr bwMode="auto">
          <a:xfrm>
            <a:off x="2700338" y="3263900"/>
            <a:ext cx="180022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cxnSp>
        <p:nvCxnSpPr>
          <p:cNvPr id="36" name="Straight Connector 35"/>
          <p:cNvCxnSpPr>
            <a:cxnSpLocks noChangeShapeType="1"/>
            <a:endCxn id="14" idx="0"/>
          </p:cNvCxnSpPr>
          <p:nvPr/>
        </p:nvCxnSpPr>
        <p:spPr bwMode="auto">
          <a:xfrm flipH="1">
            <a:off x="4489450" y="3263900"/>
            <a:ext cx="11113" cy="230505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</p:spPr>
      </p:cxnSp>
      <p:sp>
        <p:nvSpPr>
          <p:cNvPr id="43" name="Freeform 42"/>
          <p:cNvSpPr/>
          <p:nvPr/>
        </p:nvSpPr>
        <p:spPr>
          <a:xfrm>
            <a:off x="3144838" y="4238625"/>
            <a:ext cx="1212850" cy="1108075"/>
          </a:xfrm>
          <a:custGeom>
            <a:avLst/>
            <a:gdLst>
              <a:gd name="connsiteX0" fmla="*/ 12574 w 1212077"/>
              <a:gd name="connsiteY0" fmla="*/ 1108175 h 1108175"/>
              <a:gd name="connsiteX1" fmla="*/ 171332 w 1212077"/>
              <a:gd name="connsiteY1" fmla="*/ 32064 h 1108175"/>
              <a:gd name="connsiteX2" fmla="*/ 1212077 w 1212077"/>
              <a:gd name="connsiteY2" fmla="*/ 261399 h 110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2077" h="1108175">
                <a:moveTo>
                  <a:pt x="12574" y="1108175"/>
                </a:moveTo>
                <a:cubicBezTo>
                  <a:pt x="-8006" y="640684"/>
                  <a:pt x="-28585" y="173193"/>
                  <a:pt x="171332" y="32064"/>
                </a:cubicBezTo>
                <a:cubicBezTo>
                  <a:pt x="371249" y="-109065"/>
                  <a:pt x="1212077" y="261399"/>
                  <a:pt x="1212077" y="261399"/>
                </a:cubicBezTo>
              </a:path>
            </a:pathLst>
          </a:custGeom>
          <a:ln>
            <a:solidFill>
              <a:srgbClr val="FF0000"/>
            </a:solidFill>
            <a:prstDash val="dash"/>
          </a:ln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4475163" y="3182938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46600" y="3040063"/>
            <a:ext cx="3127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2</a:t>
            </a: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338763" y="3759200"/>
            <a:ext cx="144462" cy="14446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1788" y="3614738"/>
            <a:ext cx="3127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</a:p>
        </p:txBody>
      </p:sp>
      <p:sp>
        <p:nvSpPr>
          <p:cNvPr id="32" name="Oval 31"/>
          <p:cNvSpPr/>
          <p:nvPr/>
        </p:nvSpPr>
        <p:spPr bwMode="auto">
          <a:xfrm>
            <a:off x="3132138" y="5208588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sp>
        <p:nvSpPr>
          <p:cNvPr id="11" name="Isosceles Triangle 10"/>
          <p:cNvSpPr/>
          <p:nvPr/>
        </p:nvSpPr>
        <p:spPr bwMode="auto">
          <a:xfrm>
            <a:off x="4140200" y="4344988"/>
            <a:ext cx="215900" cy="215900"/>
          </a:xfrm>
          <a:prstGeom prst="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6" charset="0"/>
            </a:endParaRPr>
          </a:p>
        </p:txBody>
      </p:sp>
      <p:cxnSp>
        <p:nvCxnSpPr>
          <p:cNvPr id="35" name="Straight Connector 34"/>
          <p:cNvCxnSpPr>
            <a:cxnSpLocks noChangeShapeType="1"/>
          </p:cNvCxnSpPr>
          <p:nvPr/>
        </p:nvCxnSpPr>
        <p:spPr bwMode="auto">
          <a:xfrm flipH="1" flipV="1">
            <a:off x="3708400" y="2616200"/>
            <a:ext cx="3384550" cy="24479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37" name="TextBox 36"/>
          <p:cNvSpPr txBox="1"/>
          <p:nvPr/>
        </p:nvSpPr>
        <p:spPr>
          <a:xfrm>
            <a:off x="7092950" y="4911725"/>
            <a:ext cx="5905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DA</a:t>
            </a:r>
            <a:r>
              <a:rPr lang="es-MX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-109" charset="0"/>
              </a:rPr>
              <a:t>1</a:t>
            </a:r>
            <a:endParaRPr lang="es-MX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09" charset="0"/>
            </a:endParaRPr>
          </a:p>
        </p:txBody>
      </p:sp>
      <p:pic>
        <p:nvPicPr>
          <p:cNvPr id="4178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7826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17827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  <p:bldP spid="20" grpId="0"/>
      <p:bldP spid="26" grpId="0"/>
      <p:bldP spid="27" grpId="0"/>
      <p:bldP spid="31" grpId="0"/>
      <p:bldP spid="5" grpId="0" animBg="1"/>
      <p:bldP spid="6" grpId="0"/>
      <p:bldP spid="29" grpId="0" animBg="1"/>
      <p:bldP spid="30" grpId="0"/>
      <p:bldP spid="32" grpId="0" animBg="1"/>
      <p:bldP spid="11" grpId="0" animBg="1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MX" sz="54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Cuestionario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410200"/>
          </a:xfrm>
        </p:spPr>
        <p:txBody>
          <a:bodyPr/>
          <a:lstStyle/>
          <a:p>
            <a:pPr>
              <a:defRPr/>
            </a:pPr>
            <a:r>
              <a:rPr lang="es-ES" sz="25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Explica cuáles son las necesidades que llevaron a la creación de la banca central.</a:t>
            </a:r>
          </a:p>
          <a:p>
            <a:pPr>
              <a:defRPr/>
            </a:pPr>
            <a:endParaRPr lang="es-ES" sz="25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r>
              <a:rPr lang="es-ES" sz="25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¿Qué se espera que suceda si la banca central no es autónoma?</a:t>
            </a:r>
          </a:p>
          <a:p>
            <a:pPr>
              <a:buFontTx/>
              <a:buNone/>
              <a:defRPr/>
            </a:pPr>
            <a:endParaRPr lang="es-ES_tradnl" sz="25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r>
              <a:rPr lang="es-ES" sz="25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¿Cuáles son las funciones de la banca central? Menciona la principal característica que debe alcanzar. </a:t>
            </a:r>
            <a:endParaRPr lang="es-ES" sz="2500" kern="1200" dirty="0" smtClean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endParaRPr lang="es-ES_tradnl" sz="25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r>
              <a:rPr lang="es-ES" sz="25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Haz una gráfica  de los mecanismos para incrementar o reducir la oferta monetaria y explica.</a:t>
            </a:r>
            <a:endParaRPr lang="es-ES_tradnl" sz="2500" kern="120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MX" sz="5400" dirty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Cuestionario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ES" sz="30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Explica por qué cada vez es más volátil la medición de la circulación del dinero y cómo afecta esto a las políticas monetarias.</a:t>
            </a:r>
          </a:p>
          <a:p>
            <a:pPr>
              <a:buFontTx/>
              <a:buNone/>
              <a:defRPr/>
            </a:pPr>
            <a:endParaRPr lang="es-ES_tradnl" sz="30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r>
              <a:rPr lang="es-ES" sz="3000" kern="1200" dirty="0">
                <a:ln/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Explica qué es el encaje legal.</a:t>
            </a:r>
          </a:p>
          <a:p>
            <a:pPr>
              <a:defRPr/>
            </a:pPr>
            <a:endParaRPr lang="es-ES_tradnl" sz="3000" kern="1200" dirty="0">
              <a:ln/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n-ea"/>
              <a:cs typeface="Century Gothic"/>
            </a:endParaRPr>
          </a:p>
          <a:p>
            <a:pPr>
              <a:defRPr/>
            </a:pPr>
            <a:r>
              <a:rPr lang="es-ES" sz="3000" kern="120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¿Qué se espera que suceda si se aumenta el encaje legal? Elabor una gráfica y </a:t>
            </a:r>
            <a:r>
              <a:rPr lang="es-ES" sz="3000" kern="12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explica.</a:t>
            </a:r>
            <a:endParaRPr lang="es-ES" sz="3000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>
              <a:defRPr/>
            </a:pPr>
            <a:endParaRPr lang="es-ES_tradnl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>
              <a:defRPr/>
            </a:pPr>
            <a:endParaRPr lang="es-MX" dirty="0"/>
          </a:p>
        </p:txBody>
      </p:sp>
      <p:pic>
        <p:nvPicPr>
          <p:cNvPr id="41984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45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19846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s-MX" sz="5400" dirty="0" smtClean="0">
                <a:ln w="18000">
                  <a:solidFill>
                    <a:srgbClr val="161616"/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Cuestionario</a:t>
            </a:r>
            <a:endParaRPr lang="es-MX" sz="5400" dirty="0">
              <a:ln w="18000">
                <a:solidFill>
                  <a:srgbClr val="161616"/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4800" y="1668463"/>
            <a:ext cx="8534400" cy="4929187"/>
          </a:xfrm>
        </p:spPr>
        <p:txBody>
          <a:bodyPr/>
          <a:lstStyle/>
          <a:p>
            <a:r>
              <a:rPr lang="es-ES" sz="280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  <a:ea typeface="ＭＳ Ｐゴシック" charset="-128"/>
              </a:rPr>
              <a:t>¿Explica cómo se da el proceso de la creación del dinero a través de los depósitos?</a:t>
            </a:r>
          </a:p>
          <a:p>
            <a:endParaRPr lang="es-ES" sz="2800" smtClean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  <a:ea typeface="ＭＳ Ｐゴシック" charset="-128"/>
            </a:endParaRPr>
          </a:p>
          <a:p>
            <a:r>
              <a:rPr lang="es-E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  <a:ea typeface="ＭＳ Ｐゴシック" charset="-128"/>
              </a:rPr>
              <a:t>Elabora una gráfica y explica, cómo los incrementos en la oferta de dinero, ceteris paribus, provocan una espiral inflacionaria.</a:t>
            </a:r>
          </a:p>
          <a:p>
            <a:endParaRPr lang="es-ES" sz="2800" smtClean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  <a:ea typeface="ＭＳ Ｐゴシック" charset="-128"/>
            </a:endParaRPr>
          </a:p>
          <a:p>
            <a:r>
              <a:rPr lang="es-ES" sz="280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  <a:ea typeface="ＭＳ Ｐゴシック" charset="-128"/>
              </a:rPr>
              <a:t>¿Puede el gasto público generar también una espiral inflacionaria indefinida? </a:t>
            </a:r>
            <a:r>
              <a:rPr lang="en-US" sz="280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  <a:ea typeface="ＭＳ Ｐゴシック" charset="-128"/>
              </a:rPr>
              <a:t>Haz una gráfica y explica.</a:t>
            </a:r>
            <a:endParaRPr lang="es-ES_tradnl" sz="2800" smtClean="0">
              <a:solidFill>
                <a:srgbClr val="00009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  <a:ea typeface="ＭＳ Ｐゴシック" charset="-128"/>
            </a:endParaRPr>
          </a:p>
          <a:p>
            <a:pPr>
              <a:buFontTx/>
              <a:buNone/>
            </a:pPr>
            <a:endParaRPr lang="es-MX" sz="2800" smtClean="0">
              <a:ea typeface="ＭＳ Ｐゴシック" charset="-128"/>
            </a:endParaRPr>
          </a:p>
        </p:txBody>
      </p:sp>
      <p:pic>
        <p:nvPicPr>
          <p:cNvPr id="42086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9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420870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00000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/>
                <a:cs typeface="Century Gothic"/>
              </a:rPr>
              <a:t>Fin de capítulo 5.8.3</a:t>
            </a:r>
            <a:endParaRPr lang="es-MX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609600" y="1828800"/>
            <a:ext cx="5691188" cy="762000"/>
          </a:xfrm>
        </p:spPr>
        <p:txBody>
          <a:bodyPr/>
          <a:lstStyle/>
          <a:p>
            <a:pPr>
              <a:defRPr/>
            </a:pPr>
            <a:r>
              <a:rPr lang="es-MX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/>
                <a:cs typeface="Century Gothic"/>
              </a:rPr>
              <a:t>Banca central</a:t>
            </a:r>
            <a:endParaRPr lang="es-MX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Action Button: Home 2">
            <a:hlinkClick r:id="" action="ppaction://hlinkshowjump?jump=firstslide" highlightClick="1"/>
          </p:cNvPr>
          <p:cNvSpPr/>
          <p:nvPr/>
        </p:nvSpPr>
        <p:spPr bwMode="auto">
          <a:xfrm>
            <a:off x="2987824" y="3212976"/>
            <a:ext cx="2304256" cy="2160240"/>
          </a:xfrm>
          <a:prstGeom prst="actionButtonHom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s-MX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608" y="155104"/>
            <a:ext cx="7010400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5400" dirty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Banca central</a:t>
            </a:r>
          </a:p>
        </p:txBody>
      </p:sp>
      <p:sp>
        <p:nvSpPr>
          <p:cNvPr id="805891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a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banca central nació de la necesidad de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homogenizar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las operaciones financieras en los países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</a:p>
          <a:p>
            <a:pPr marL="0" indent="0">
              <a:buFontTx/>
              <a:buNone/>
              <a:defRPr/>
            </a:pP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lang="es-E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Facilitar la operación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de la economía, misma que deriva de una efectiva aplicación de las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políticas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monetarias.</a:t>
            </a:r>
            <a:endParaRPr lang="es-ES_tradnl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Times New Roman"/>
              <a:cs typeface="Times New Roman"/>
            </a:endParaRPr>
          </a:p>
          <a:p>
            <a:pPr>
              <a:defRPr/>
            </a:pPr>
            <a:endParaRPr lang="es-MX" dirty="0">
              <a:ea typeface="ＭＳ Ｐゴシック" pitchFamily="-109" charset="-128"/>
              <a:cs typeface="ＭＳ Ｐゴシック" pitchFamily="-109" charset="-128"/>
            </a:endParaRPr>
          </a:p>
        </p:txBody>
      </p:sp>
      <p:pic>
        <p:nvPicPr>
          <p:cNvPr id="3" name="Picture 2" descr="dinero-muchos-paise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068638"/>
            <a:ext cx="5080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45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4550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4551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6050" y="4076700"/>
            <a:ext cx="376555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9552" y="1482749"/>
            <a:ext cx="8375848" cy="475456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 Se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estableció durante el mandato de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Plutarco Elías Calles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(1925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).</a:t>
            </a:r>
          </a:p>
          <a:p>
            <a:pPr>
              <a:buFontTx/>
              <a:buNone/>
              <a:defRPr/>
            </a:pPr>
            <a:endParaRPr lang="es-ES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buFontTx/>
              <a:buNone/>
              <a:defRPr/>
            </a:pP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l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momento de poner en orden la situación económica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había</a:t>
            </a:r>
            <a:r>
              <a:rPr lang="es-ES_tradnl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 llegado.</a:t>
            </a:r>
            <a:endParaRPr lang="es-MX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6557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smtClean="0">
              <a:ea typeface="ＭＳ Ｐゴシック" charset="-128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 bwMode="auto">
          <a:xfrm>
            <a:off x="1043608" y="155104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ＭＳ Ｐゴシック" pitchFamily="-106" charset="-128"/>
                <a:cs typeface="ＭＳ Ｐゴシック" pitchFamily="-106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itchFamily="-106" charset="0"/>
              </a:defRPr>
            </a:lvl9pPr>
          </a:lstStyle>
          <a:p>
            <a:pPr>
              <a:defRPr/>
            </a:pPr>
            <a:r>
              <a:rPr lang="es-MX" sz="5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Banco de México</a:t>
            </a:r>
            <a:endParaRPr lang="es-MX" sz="5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6557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5575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5576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371601"/>
            <a:ext cx="8077200" cy="2345432"/>
          </a:xfrm>
        </p:spPr>
        <p:txBody>
          <a:bodyPr/>
          <a:lstStyle/>
          <a:p>
            <a:pPr>
              <a:defRPr/>
            </a:pP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Fue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establecido en 1935, durante un periodo conocido como la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Década Infame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, que fue marcada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por golpes de Estado y fraudes electorales. </a:t>
            </a:r>
            <a:endParaRPr lang="es-MX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716338"/>
            <a:ext cx="3421063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630613"/>
            <a:ext cx="3194050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971600" y="155104"/>
            <a:ext cx="7272808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40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Banco Central de Argentina</a:t>
            </a:r>
            <a:endParaRPr lang="es-MX" sz="40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6659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6599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6600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Fue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fundado en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1925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, en un entorno de </a:t>
            </a:r>
            <a:r>
              <a:rPr lang="es-E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golpes de </a:t>
            </a:r>
            <a:r>
              <a:rPr lang="es-E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 Gothic"/>
                <a:cs typeface="Century Gothic"/>
              </a:rPr>
              <a:t>Estado.</a:t>
            </a:r>
            <a:endParaRPr lang="es-ES_tradnl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defRPr/>
            </a:pPr>
            <a:endParaRPr lang="es-MX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565400"/>
            <a:ext cx="7119937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971600" y="155104"/>
            <a:ext cx="7272808" cy="6096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es-MX" sz="4400" dirty="0" smtClean="0">
                <a:solidFill>
                  <a:srgbClr val="008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entury Gothic"/>
                <a:cs typeface="Century Gothic"/>
              </a:rPr>
              <a:t>Banco Central de Chile</a:t>
            </a:r>
            <a:endParaRPr lang="es-MX" sz="4400" dirty="0">
              <a:solidFill>
                <a:srgbClr val="008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entury Gothic"/>
              <a:cs typeface="Century Gothic"/>
            </a:endParaRPr>
          </a:p>
        </p:txBody>
      </p:sp>
      <p:pic>
        <p:nvPicPr>
          <p:cNvPr id="3676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7622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367623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chemeClr val="bg1"/>
                </a:solidFill>
                <a:latin typeface="Verdana" pitchFamily="34" charset="0"/>
                <a:ea typeface="ＭＳ Ｐゴシック" charset="-128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3E3E5C"/>
        </a:dk1>
        <a:lt1>
          <a:srgbClr val="FFFFFF"/>
        </a:lt1>
        <a:dk2>
          <a:srgbClr val="666699"/>
        </a:dk2>
        <a:lt2>
          <a:srgbClr val="FFCC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BackToSchool_am_20">
  <a:themeElements>
    <a:clrScheme name="4_BackToSchool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4_BackToSchool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4_BackToSchool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ackToSchool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ackToSchool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ackToSchool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ackToSchool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BackToSchool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BackToSchool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4_Default Design">
  <a:themeElements>
    <a:clrScheme name="4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4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Floral01_am_22">
  <a:themeElements>
    <a:clrScheme name="Floral01_am_22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Floral01_am_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Floral01_am_2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ral01_am_2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ral01_am_2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ral01_am_2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ral01_am_2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ral01_am_2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ral01_am_22 13">
        <a:dk1>
          <a:srgbClr val="3E3E5C"/>
        </a:dk1>
        <a:lt1>
          <a:srgbClr val="FFFFFF"/>
        </a:lt1>
        <a:dk2>
          <a:srgbClr val="666699"/>
        </a:dk2>
        <a:lt2>
          <a:srgbClr val="FFFF8B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Default Design">
  <a:themeElements>
    <a:clrScheme name="6_Default Design 13">
      <a:dk1>
        <a:srgbClr val="004158"/>
      </a:dk1>
      <a:lt1>
        <a:srgbClr val="FFFFFF"/>
      </a:lt1>
      <a:dk2>
        <a:srgbClr val="00729A"/>
      </a:dk2>
      <a:lt2>
        <a:srgbClr val="FFFFFF"/>
      </a:lt2>
      <a:accent1>
        <a:srgbClr val="007CA8"/>
      </a:accent1>
      <a:accent2>
        <a:srgbClr val="FFCC00"/>
      </a:accent2>
      <a:accent3>
        <a:srgbClr val="AABCCA"/>
      </a:accent3>
      <a:accent4>
        <a:srgbClr val="DADADA"/>
      </a:accent4>
      <a:accent5>
        <a:srgbClr val="AABFD1"/>
      </a:accent5>
      <a:accent6>
        <a:srgbClr val="E7B900"/>
      </a:accent6>
      <a:hlink>
        <a:srgbClr val="FF9933"/>
      </a:hlink>
      <a:folHlink>
        <a:srgbClr val="66CCFF"/>
      </a:folHlink>
    </a:clrScheme>
    <a:fontScheme name="6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6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13">
        <a:dk1>
          <a:srgbClr val="004158"/>
        </a:dk1>
        <a:lt1>
          <a:srgbClr val="FFFFFF"/>
        </a:lt1>
        <a:dk2>
          <a:srgbClr val="00729A"/>
        </a:dk2>
        <a:lt2>
          <a:srgbClr val="FFFFFF"/>
        </a:lt2>
        <a:accent1>
          <a:srgbClr val="007CA8"/>
        </a:accent1>
        <a:accent2>
          <a:srgbClr val="FFCC00"/>
        </a:accent2>
        <a:accent3>
          <a:srgbClr val="AABCCA"/>
        </a:accent3>
        <a:accent4>
          <a:srgbClr val="DADADA"/>
        </a:accent4>
        <a:accent5>
          <a:srgbClr val="AABFD1"/>
        </a:accent5>
        <a:accent6>
          <a:srgbClr val="E7B900"/>
        </a:accent6>
        <a:hlink>
          <a:srgbClr val="FF9933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Default Design">
  <a:themeElements>
    <a:clrScheme name="7_Default Design 13">
      <a:dk1>
        <a:srgbClr val="004158"/>
      </a:dk1>
      <a:lt1>
        <a:srgbClr val="FFFFFF"/>
      </a:lt1>
      <a:dk2>
        <a:srgbClr val="00729A"/>
      </a:dk2>
      <a:lt2>
        <a:srgbClr val="FFFFFF"/>
      </a:lt2>
      <a:accent1>
        <a:srgbClr val="007CA8"/>
      </a:accent1>
      <a:accent2>
        <a:srgbClr val="FFCC00"/>
      </a:accent2>
      <a:accent3>
        <a:srgbClr val="AABCCA"/>
      </a:accent3>
      <a:accent4>
        <a:srgbClr val="DADADA"/>
      </a:accent4>
      <a:accent5>
        <a:srgbClr val="AABFD1"/>
      </a:accent5>
      <a:accent6>
        <a:srgbClr val="E7B900"/>
      </a:accent6>
      <a:hlink>
        <a:srgbClr val="FF9933"/>
      </a:hlink>
      <a:folHlink>
        <a:srgbClr val="66CCFF"/>
      </a:folHlink>
    </a:clrScheme>
    <a:fontScheme name="7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7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Default Design 13">
        <a:dk1>
          <a:srgbClr val="004158"/>
        </a:dk1>
        <a:lt1>
          <a:srgbClr val="FFFFFF"/>
        </a:lt1>
        <a:dk2>
          <a:srgbClr val="00729A"/>
        </a:dk2>
        <a:lt2>
          <a:srgbClr val="FFFFFF"/>
        </a:lt2>
        <a:accent1>
          <a:srgbClr val="007CA8"/>
        </a:accent1>
        <a:accent2>
          <a:srgbClr val="FFCC00"/>
        </a:accent2>
        <a:accent3>
          <a:srgbClr val="AABCCA"/>
        </a:accent3>
        <a:accent4>
          <a:srgbClr val="DADADA"/>
        </a:accent4>
        <a:accent5>
          <a:srgbClr val="AABFD1"/>
        </a:accent5>
        <a:accent6>
          <a:srgbClr val="E7B900"/>
        </a:accent6>
        <a:hlink>
          <a:srgbClr val="FF9933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FinanciaSuccess_co_24 print">
  <a:themeElements>
    <a:clrScheme name="FinanciaSuccess_co_24 print 13">
      <a:dk1>
        <a:srgbClr val="000000"/>
      </a:dk1>
      <a:lt1>
        <a:srgbClr val="FFFFFF"/>
      </a:lt1>
      <a:dk2>
        <a:srgbClr val="FFFFFF"/>
      </a:dk2>
      <a:lt2>
        <a:srgbClr val="C0C0C0"/>
      </a:lt2>
      <a:accent1>
        <a:srgbClr val="CC99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B900"/>
      </a:accent6>
      <a:hlink>
        <a:srgbClr val="FF3300"/>
      </a:hlink>
      <a:folHlink>
        <a:srgbClr val="5F5F5F"/>
      </a:folHlink>
    </a:clrScheme>
    <a:fontScheme name="FinanciaSuccess_co_24 pr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FinanciaSuccess_co_24 pri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Success_co_24 pri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Success_co_24 pri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Success_co_24 pri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Success_co_24 pri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Success_co_24 pri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Success_co_24 print 13">
        <a:dk1>
          <a:srgbClr val="000000"/>
        </a:dk1>
        <a:lt1>
          <a:srgbClr val="FFFFFF"/>
        </a:lt1>
        <a:dk2>
          <a:srgbClr val="FFFFFF"/>
        </a:dk2>
        <a:lt2>
          <a:srgbClr val="C0C0C0"/>
        </a:lt2>
        <a:accent1>
          <a:srgbClr val="CC99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B900"/>
        </a:accent6>
        <a:hlink>
          <a:srgbClr val="FF33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InternetMarketing_am_21">
  <a:themeElements>
    <a:clrScheme name="1_InternetMarketing_am_21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1_InternetMarketing_am_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InternetMarketing_am_2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ernetMarketing_am_2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ernetMarketing_am_2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ernetMarketing_am_2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ernetMarketing_am_2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ernetMarketing_am_2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ernetMarketing_am_21 13">
        <a:dk1>
          <a:srgbClr val="3E3E5C"/>
        </a:dk1>
        <a:lt1>
          <a:srgbClr val="FFFFFF"/>
        </a:lt1>
        <a:dk2>
          <a:srgbClr val="666699"/>
        </a:dk2>
        <a:lt2>
          <a:srgbClr val="FF11C1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InternetMarketing_am_21">
  <a:themeElements>
    <a:clrScheme name="InternetMarketing_am_21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InternetMarketing_am_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InternetMarketing_am_2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etMarketing_am_2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etMarketing_am_2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etMarketing_am_2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etMarketing_am_2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etMarketing_am_2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etMarketing_am_21 13">
        <a:dk1>
          <a:srgbClr val="3E3E5C"/>
        </a:dk1>
        <a:lt1>
          <a:srgbClr val="FFFFFF"/>
        </a:lt1>
        <a:dk2>
          <a:srgbClr val="666699"/>
        </a:dk2>
        <a:lt2>
          <a:srgbClr val="FF11C1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Football002_wx_09">
  <a:themeElements>
    <a:clrScheme name="Football002_wx_09 1">
      <a:dk1>
        <a:srgbClr val="000000"/>
      </a:dk1>
      <a:lt1>
        <a:srgbClr val="99CCFF"/>
      </a:lt1>
      <a:dk2>
        <a:srgbClr val="003399"/>
      </a:dk2>
      <a:lt2>
        <a:srgbClr val="FFFFFF"/>
      </a:lt2>
      <a:accent1>
        <a:srgbClr val="0066FF"/>
      </a:accent1>
      <a:accent2>
        <a:srgbClr val="FFCC00"/>
      </a:accent2>
      <a:accent3>
        <a:srgbClr val="AAADCA"/>
      </a:accent3>
      <a:accent4>
        <a:srgbClr val="82AEDA"/>
      </a:accent4>
      <a:accent5>
        <a:srgbClr val="AAB8FF"/>
      </a:accent5>
      <a:accent6>
        <a:srgbClr val="E7B900"/>
      </a:accent6>
      <a:hlink>
        <a:srgbClr val="00CCFF"/>
      </a:hlink>
      <a:folHlink>
        <a:srgbClr val="00B800"/>
      </a:folHlink>
    </a:clrScheme>
    <a:fontScheme name="Football002_wx_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Football002_wx_09 1">
        <a:dk1>
          <a:srgbClr val="000000"/>
        </a:dk1>
        <a:lt1>
          <a:srgbClr val="99CCFF"/>
        </a:lt1>
        <a:dk2>
          <a:srgbClr val="003399"/>
        </a:dk2>
        <a:lt2>
          <a:srgbClr val="FFFFFF"/>
        </a:lt2>
        <a:accent1>
          <a:srgbClr val="0066FF"/>
        </a:accent1>
        <a:accent2>
          <a:srgbClr val="FFCC00"/>
        </a:accent2>
        <a:accent3>
          <a:srgbClr val="AAADCA"/>
        </a:accent3>
        <a:accent4>
          <a:srgbClr val="82AEDA"/>
        </a:accent4>
        <a:accent5>
          <a:srgbClr val="AAB8FF"/>
        </a:accent5>
        <a:accent6>
          <a:srgbClr val="E7B900"/>
        </a:accent6>
        <a:hlink>
          <a:srgbClr val="00CCFF"/>
        </a:hlink>
        <a:folHlink>
          <a:srgbClr val="00B8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0_Default Design">
  <a:themeElements>
    <a:clrScheme name="10_Default Design 13">
      <a:dk1>
        <a:srgbClr val="000000"/>
      </a:dk1>
      <a:lt1>
        <a:srgbClr val="FFFFFF"/>
      </a:lt1>
      <a:dk2>
        <a:srgbClr val="A87C00"/>
      </a:dk2>
      <a:lt2>
        <a:srgbClr val="FFFFFF"/>
      </a:lt2>
      <a:accent1>
        <a:srgbClr val="996633"/>
      </a:accent1>
      <a:accent2>
        <a:srgbClr val="FF9933"/>
      </a:accent2>
      <a:accent3>
        <a:srgbClr val="D1BFAA"/>
      </a:accent3>
      <a:accent4>
        <a:srgbClr val="DADADA"/>
      </a:accent4>
      <a:accent5>
        <a:srgbClr val="CAB8AD"/>
      </a:accent5>
      <a:accent6>
        <a:srgbClr val="E78A2D"/>
      </a:accent6>
      <a:hlink>
        <a:srgbClr val="FFCC00"/>
      </a:hlink>
      <a:folHlink>
        <a:srgbClr val="996633"/>
      </a:folHlink>
    </a:clrScheme>
    <a:fontScheme name="10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0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Default Design 13">
        <a:dk1>
          <a:srgbClr val="000000"/>
        </a:dk1>
        <a:lt1>
          <a:srgbClr val="FFFFFF"/>
        </a:lt1>
        <a:dk2>
          <a:srgbClr val="A87C00"/>
        </a:dk2>
        <a:lt2>
          <a:srgbClr val="FFFFFF"/>
        </a:lt2>
        <a:accent1>
          <a:srgbClr val="996633"/>
        </a:accent1>
        <a:accent2>
          <a:srgbClr val="FF9933"/>
        </a:accent2>
        <a:accent3>
          <a:srgbClr val="D1BFAA"/>
        </a:accent3>
        <a:accent4>
          <a:srgbClr val="DADADA"/>
        </a:accent4>
        <a:accent5>
          <a:srgbClr val="CAB8AD"/>
        </a:accent5>
        <a:accent6>
          <a:srgbClr val="E78A2D"/>
        </a:accent6>
        <a:hlink>
          <a:srgbClr val="FFCC00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redeterminado">
  <a:themeElements>
    <a:clrScheme name="Diseño predeterminado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3E3E5C"/>
        </a:dk1>
        <a:lt1>
          <a:srgbClr val="FFFFFF"/>
        </a:lt1>
        <a:dk2>
          <a:srgbClr val="666699"/>
        </a:dk2>
        <a:lt2>
          <a:srgbClr val="FFCC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1_Default Design">
  <a:themeElements>
    <a:clrScheme name="1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2_Default Design">
  <a:themeElements>
    <a:clrScheme name="12_Default Design 13">
      <a:dk1>
        <a:srgbClr val="3E3E5C"/>
      </a:dk1>
      <a:lt1>
        <a:srgbClr val="FFFFFF"/>
      </a:lt1>
      <a:dk2>
        <a:srgbClr val="666699"/>
      </a:dk2>
      <a:lt2>
        <a:srgbClr val="CDEFCD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Default Design 13">
        <a:dk1>
          <a:srgbClr val="3E3E5C"/>
        </a:dk1>
        <a:lt1>
          <a:srgbClr val="FFFFFF"/>
        </a:lt1>
        <a:dk2>
          <a:srgbClr val="666699"/>
        </a:dk2>
        <a:lt2>
          <a:srgbClr val="CDEFCD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_Office Theme">
  <a:themeElements>
    <a:clrScheme name="2_Office Theme 13">
      <a:dk1>
        <a:srgbClr val="000000"/>
      </a:dk1>
      <a:lt1>
        <a:srgbClr val="FFFFFF"/>
      </a:lt1>
      <a:dk2>
        <a:srgbClr val="000000"/>
      </a:dk2>
      <a:lt2>
        <a:srgbClr val="BFD3B9"/>
      </a:lt2>
      <a:accent1>
        <a:srgbClr val="3F5737"/>
      </a:accent1>
      <a:accent2>
        <a:srgbClr val="FF9933"/>
      </a:accent2>
      <a:accent3>
        <a:srgbClr val="FFFFFF"/>
      </a:accent3>
      <a:accent4>
        <a:srgbClr val="000000"/>
      </a:accent4>
      <a:accent5>
        <a:srgbClr val="AFB4AE"/>
      </a:accent5>
      <a:accent6>
        <a:srgbClr val="E78A2D"/>
      </a:accent6>
      <a:hlink>
        <a:srgbClr val="506E46"/>
      </a:hlink>
      <a:folHlink>
        <a:srgbClr val="5F5F5F"/>
      </a:folHlink>
    </a:clrScheme>
    <a:fontScheme name="2_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3">
        <a:dk1>
          <a:srgbClr val="000000"/>
        </a:dk1>
        <a:lt1>
          <a:srgbClr val="FFFFFF"/>
        </a:lt1>
        <a:dk2>
          <a:srgbClr val="000000"/>
        </a:dk2>
        <a:lt2>
          <a:srgbClr val="BFD3B9"/>
        </a:lt2>
        <a:accent1>
          <a:srgbClr val="3F5737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AFB4AE"/>
        </a:accent5>
        <a:accent6>
          <a:srgbClr val="E78A2D"/>
        </a:accent6>
        <a:hlink>
          <a:srgbClr val="506E46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3_Default Design">
  <a:themeElements>
    <a:clrScheme name="13_Default Design 13">
      <a:dk1>
        <a:srgbClr val="000000"/>
      </a:dk1>
      <a:lt1>
        <a:srgbClr val="FFFFFF"/>
      </a:lt1>
      <a:dk2>
        <a:srgbClr val="000000"/>
      </a:dk2>
      <a:lt2>
        <a:srgbClr val="BFD3B9"/>
      </a:lt2>
      <a:accent1>
        <a:srgbClr val="3F5737"/>
      </a:accent1>
      <a:accent2>
        <a:srgbClr val="FF9933"/>
      </a:accent2>
      <a:accent3>
        <a:srgbClr val="FFFFFF"/>
      </a:accent3>
      <a:accent4>
        <a:srgbClr val="000000"/>
      </a:accent4>
      <a:accent5>
        <a:srgbClr val="AFB4AE"/>
      </a:accent5>
      <a:accent6>
        <a:srgbClr val="E78A2D"/>
      </a:accent6>
      <a:hlink>
        <a:srgbClr val="506E46"/>
      </a:hlink>
      <a:folHlink>
        <a:srgbClr val="5F5F5F"/>
      </a:folHlink>
    </a:clrScheme>
    <a:fontScheme name="1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Default Design 13">
        <a:dk1>
          <a:srgbClr val="000000"/>
        </a:dk1>
        <a:lt1>
          <a:srgbClr val="FFFFFF"/>
        </a:lt1>
        <a:dk2>
          <a:srgbClr val="000000"/>
        </a:dk2>
        <a:lt2>
          <a:srgbClr val="BFD3B9"/>
        </a:lt2>
        <a:accent1>
          <a:srgbClr val="3F5737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AFB4AE"/>
        </a:accent5>
        <a:accent6>
          <a:srgbClr val="E78A2D"/>
        </a:accent6>
        <a:hlink>
          <a:srgbClr val="506E46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5_Default Design">
  <a:themeElements>
    <a:clrScheme name="15_Default Design 14">
      <a:dk1>
        <a:srgbClr val="000000"/>
      </a:dk1>
      <a:lt1>
        <a:srgbClr val="FFFFD9"/>
      </a:lt1>
      <a:dk2>
        <a:srgbClr val="9966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15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Default Design 13">
        <a:dk1>
          <a:srgbClr val="000000"/>
        </a:dk1>
        <a:lt1>
          <a:srgbClr val="FFFFD9"/>
        </a:lt1>
        <a:dk2>
          <a:srgbClr val="CC33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Default Design 14">
        <a:dk1>
          <a:srgbClr val="000000"/>
        </a:dk1>
        <a:lt1>
          <a:srgbClr val="FFFFD9"/>
        </a:lt1>
        <a:dk2>
          <a:srgbClr val="9966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3_Office Theme">
  <a:themeElements>
    <a:clrScheme name="3_Office Theme 14">
      <a:dk1>
        <a:srgbClr val="3E3E5C"/>
      </a:dk1>
      <a:lt1>
        <a:srgbClr val="FFFFFF"/>
      </a:lt1>
      <a:dk2>
        <a:srgbClr val="666699"/>
      </a:dk2>
      <a:lt2>
        <a:srgbClr val="FFDC97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3_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3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3">
        <a:dk1>
          <a:srgbClr val="2D2015"/>
        </a:dk1>
        <a:lt1>
          <a:srgbClr val="FFFFFF"/>
        </a:lt1>
        <a:dk2>
          <a:srgbClr val="523E26"/>
        </a:dk2>
        <a:lt2>
          <a:srgbClr val="E5CCA3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4">
        <a:dk1>
          <a:srgbClr val="3E3E5C"/>
        </a:dk1>
        <a:lt1>
          <a:srgbClr val="FFFFFF"/>
        </a:lt1>
        <a:dk2>
          <a:srgbClr val="666699"/>
        </a:dk2>
        <a:lt2>
          <a:srgbClr val="FFDC97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_Diseño predeterminado">
  <a:themeElements>
    <a:clrScheme name="1_Diseño predeterminado 14">
      <a:dk1>
        <a:srgbClr val="3E3E5C"/>
      </a:dk1>
      <a:lt1>
        <a:srgbClr val="FFFFFF"/>
      </a:lt1>
      <a:dk2>
        <a:srgbClr val="666699"/>
      </a:dk2>
      <a:lt2>
        <a:srgbClr val="FFDC97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3">
        <a:dk1>
          <a:srgbClr val="2D2015"/>
        </a:dk1>
        <a:lt1>
          <a:srgbClr val="FFFFFF"/>
        </a:lt1>
        <a:dk2>
          <a:srgbClr val="523E26"/>
        </a:dk2>
        <a:lt2>
          <a:srgbClr val="E5CCA3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4">
        <a:dk1>
          <a:srgbClr val="3E3E5C"/>
        </a:dk1>
        <a:lt1>
          <a:srgbClr val="FFFFFF"/>
        </a:lt1>
        <a:dk2>
          <a:srgbClr val="666699"/>
        </a:dk2>
        <a:lt2>
          <a:srgbClr val="FFDC97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7_Default Design">
  <a:themeElements>
    <a:clrScheme name="17_Default Design 13">
      <a:dk1>
        <a:srgbClr val="003399"/>
      </a:dk1>
      <a:lt1>
        <a:srgbClr val="FFFFFF"/>
      </a:lt1>
      <a:dk2>
        <a:srgbClr val="00376E"/>
      </a:dk2>
      <a:lt2>
        <a:srgbClr val="FFFFFF"/>
      </a:lt2>
      <a:accent1>
        <a:srgbClr val="0099FF"/>
      </a:accent1>
      <a:accent2>
        <a:srgbClr val="FFCC00"/>
      </a:accent2>
      <a:accent3>
        <a:srgbClr val="AAAEBA"/>
      </a:accent3>
      <a:accent4>
        <a:srgbClr val="DADADA"/>
      </a:accent4>
      <a:accent5>
        <a:srgbClr val="AACAFF"/>
      </a:accent5>
      <a:accent6>
        <a:srgbClr val="E7B900"/>
      </a:accent6>
      <a:hlink>
        <a:srgbClr val="FF9933"/>
      </a:hlink>
      <a:folHlink>
        <a:srgbClr val="6699FF"/>
      </a:folHlink>
    </a:clrScheme>
    <a:fontScheme name="17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7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Default Design 13">
        <a:dk1>
          <a:srgbClr val="003399"/>
        </a:dk1>
        <a:lt1>
          <a:srgbClr val="FFFFFF"/>
        </a:lt1>
        <a:dk2>
          <a:srgbClr val="00376E"/>
        </a:dk2>
        <a:lt2>
          <a:srgbClr val="FFFFFF"/>
        </a:lt2>
        <a:accent1>
          <a:srgbClr val="0099FF"/>
        </a:accent1>
        <a:accent2>
          <a:srgbClr val="FFCC00"/>
        </a:accent2>
        <a:accent3>
          <a:srgbClr val="AAAEBA"/>
        </a:accent3>
        <a:accent4>
          <a:srgbClr val="DADADA"/>
        </a:accent4>
        <a:accent5>
          <a:srgbClr val="AACAFF"/>
        </a:accent5>
        <a:accent6>
          <a:srgbClr val="E7B900"/>
        </a:accent6>
        <a:hlink>
          <a:srgbClr val="FF9933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_Dove_am_20">
  <a:themeElements>
    <a:clrScheme name="1_Dove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Dove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Dove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ove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ove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ove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ove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ove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3">
        <a:dk1>
          <a:srgbClr val="3E3E5C"/>
        </a:dk1>
        <a:lt1>
          <a:srgbClr val="FFFFFF"/>
        </a:lt1>
        <a:dk2>
          <a:srgbClr val="666699"/>
        </a:dk2>
        <a:lt2>
          <a:srgbClr val="FF99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4">
        <a:dk1>
          <a:srgbClr val="3E3E5C"/>
        </a:dk1>
        <a:lt1>
          <a:srgbClr val="FFFF66"/>
        </a:lt1>
        <a:dk2>
          <a:srgbClr val="666699"/>
        </a:dk2>
        <a:lt2>
          <a:srgbClr val="FF99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56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5">
        <a:dk1>
          <a:srgbClr val="3E3E5C"/>
        </a:dk1>
        <a:lt1>
          <a:srgbClr val="FFFF66"/>
        </a:lt1>
        <a:dk2>
          <a:srgbClr val="666699"/>
        </a:dk2>
        <a:lt2>
          <a:srgbClr val="FFA015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56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ove_am_20 16">
        <a:dk1>
          <a:srgbClr val="3E3E5C"/>
        </a:dk1>
        <a:lt1>
          <a:srgbClr val="FFFFFF"/>
        </a:lt1>
        <a:dk2>
          <a:srgbClr val="666699"/>
        </a:dk2>
        <a:lt2>
          <a:srgbClr val="FFCC66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Dove_am_20">
  <a:themeElements>
    <a:clrScheme name="Dove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Dove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Dove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ve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ve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ve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ve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ve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3">
        <a:dk1>
          <a:srgbClr val="3E3E5C"/>
        </a:dk1>
        <a:lt1>
          <a:srgbClr val="FFFFFF"/>
        </a:lt1>
        <a:dk2>
          <a:srgbClr val="666699"/>
        </a:dk2>
        <a:lt2>
          <a:srgbClr val="FF99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4">
        <a:dk1>
          <a:srgbClr val="3E3E5C"/>
        </a:dk1>
        <a:lt1>
          <a:srgbClr val="FFFF66"/>
        </a:lt1>
        <a:dk2>
          <a:srgbClr val="666699"/>
        </a:dk2>
        <a:lt2>
          <a:srgbClr val="FF9900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56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5">
        <a:dk1>
          <a:srgbClr val="3E3E5C"/>
        </a:dk1>
        <a:lt1>
          <a:srgbClr val="FFFF66"/>
        </a:lt1>
        <a:dk2>
          <a:srgbClr val="666699"/>
        </a:dk2>
        <a:lt2>
          <a:srgbClr val="FFA015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56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ve_am_20 16">
        <a:dk1>
          <a:srgbClr val="3E3E5C"/>
        </a:dk1>
        <a:lt1>
          <a:srgbClr val="FFFFFF"/>
        </a:lt1>
        <a:dk2>
          <a:srgbClr val="666699"/>
        </a:dk2>
        <a:lt2>
          <a:srgbClr val="FFCC66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GearWorldGlobe_am_22">
  <a:themeElements>
    <a:clrScheme name="1_GearWorldGlobe_am_22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GearWorldGlobe_am_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GearWorldGlobe_am_2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arWorldGlobe_am_2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arWorldGlobe_am_2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arWorldGlobe_am_2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arWorldGlobe_am_2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GearWorldGlobe_am_2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earWorldGlobe_am_2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1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GearWorldGlobe_am_22">
  <a:themeElements>
    <a:clrScheme name="GearWorldGlobe_am_22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GearWorldGlobe_am_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GearWorldGlobe_am_2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WorldGlobe_am_2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WorldGlobe_am_2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WorldGlobe_am_2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WorldGlobe_am_2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WorldGlobe_am_2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WorldGlobe_am_2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efault Design">
  <a:themeElements>
    <a:clrScheme name="Default Design 14">
      <a:dk1>
        <a:srgbClr val="000000"/>
      </a:dk1>
      <a:lt1>
        <a:srgbClr val="800000"/>
      </a:lt1>
      <a:dk2>
        <a:srgbClr val="DFD293"/>
      </a:dk2>
      <a:lt2>
        <a:srgbClr val="5C1F00"/>
      </a:lt2>
      <a:accent1>
        <a:srgbClr val="CC3300"/>
      </a:accent1>
      <a:accent2>
        <a:srgbClr val="BE7960"/>
      </a:accent2>
      <a:accent3>
        <a:srgbClr val="C0AAAA"/>
      </a:accent3>
      <a:accent4>
        <a:srgbClr val="000000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A50021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000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BackToSchool_am_20">
  <a:themeElements>
    <a:clrScheme name="1_BackToSchool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BackToSchool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1_BackToSchool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ckToSchool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ckToSchool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ckToSchool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ckToSchool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ckToSchool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ckToSchool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BackToSchool_am_20">
  <a:themeElements>
    <a:clrScheme name="BackToSchool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BackToSchool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BackToSchool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ToSchool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ToSchool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ToSchool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ToSchool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ToSchool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ToSchool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BusTeam_am_23">
  <a:themeElements>
    <a:clrScheme name="BusTeam_am_23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BusTeam_am_2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BusTeam_am_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Team_am_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Team_am_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Team_am_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Team_am_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Team_am_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Team_am_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BackToSchool_am_20">
  <a:themeElements>
    <a:clrScheme name="3_BackToSchool_am_20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3_BackToSchool_am_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-106" charset="0"/>
          </a:defRPr>
        </a:defPPr>
      </a:lstStyle>
    </a:lnDef>
  </a:objectDefaults>
  <a:extraClrSchemeLst>
    <a:extraClrScheme>
      <a:clrScheme name="3_BackToSchool_am_2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ckToSchool_am_2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ckToSchool_am_2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ckToSchool_am_2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ckToSchool_am_2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ckToSchool_am_2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ckToSchool_am_2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FinanciaSuccess_co_24 print 13">
    <a:dk1>
      <a:srgbClr val="000000"/>
    </a:dk1>
    <a:lt1>
      <a:srgbClr val="FFFFFF"/>
    </a:lt1>
    <a:dk2>
      <a:srgbClr val="FFFFFF"/>
    </a:dk2>
    <a:lt2>
      <a:srgbClr val="C0C0C0"/>
    </a:lt2>
    <a:accent1>
      <a:srgbClr val="CC9900"/>
    </a:accent1>
    <a:accent2>
      <a:srgbClr val="FFCC00"/>
    </a:accent2>
    <a:accent3>
      <a:srgbClr val="FFFFFF"/>
    </a:accent3>
    <a:accent4>
      <a:srgbClr val="000000"/>
    </a:accent4>
    <a:accent5>
      <a:srgbClr val="E2CAAA"/>
    </a:accent5>
    <a:accent6>
      <a:srgbClr val="E7B900"/>
    </a:accent6>
    <a:hlink>
      <a:srgbClr val="FF3300"/>
    </a:hlink>
    <a:folHlink>
      <a:srgbClr val="5F5F5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InternetBg_am_20 print Powerplugs Templates for PowerPoint</Template>
  <TotalTime>48690</TotalTime>
  <Words>1730</Words>
  <Application>Microsoft Macintosh PowerPoint</Application>
  <PresentationFormat>On-screen Show (4:3)</PresentationFormat>
  <Paragraphs>340</Paragraphs>
  <Slides>54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Plantilla de diseño</vt:lpstr>
      </vt:variant>
      <vt:variant>
        <vt:i4>40</vt:i4>
      </vt:variant>
      <vt:variant>
        <vt:lpstr>Títulos de diapositiva</vt:lpstr>
      </vt:variant>
      <vt:variant>
        <vt:i4>54</vt:i4>
      </vt:variant>
    </vt:vector>
  </HeadingPairs>
  <TitlesOfParts>
    <vt:vector size="100" baseType="lpstr">
      <vt:lpstr>Arial</vt:lpstr>
      <vt:lpstr>ＭＳ Ｐゴシック</vt:lpstr>
      <vt:lpstr>Century Gothic</vt:lpstr>
      <vt:lpstr>Lucida Grande</vt:lpstr>
      <vt:lpstr>Wingdings</vt:lpstr>
      <vt:lpstr>Verdana</vt:lpstr>
      <vt:lpstr>1_Office Theme</vt:lpstr>
      <vt:lpstr>Diseño predeterminado</vt:lpstr>
      <vt:lpstr>1_GearWorldGlobe_am_22</vt:lpstr>
      <vt:lpstr>GearWorldGlobe_am_22</vt:lpstr>
      <vt:lpstr>Default Design</vt:lpstr>
      <vt:lpstr>1_BackToSchool_am_20</vt:lpstr>
      <vt:lpstr>BackToSchool_am_20</vt:lpstr>
      <vt:lpstr>BusTeam_am_23</vt:lpstr>
      <vt:lpstr>3_BackToSchool_am_20</vt:lpstr>
      <vt:lpstr>4_BackToSchool_am_20</vt:lpstr>
      <vt:lpstr>4_Default Design</vt:lpstr>
      <vt:lpstr>Floral01_am_22</vt:lpstr>
      <vt:lpstr>6_Default Design</vt:lpstr>
      <vt:lpstr>7_Default Design</vt:lpstr>
      <vt:lpstr>FinanciaSuccess_co_24 print</vt:lpstr>
      <vt:lpstr>1_InternetMarketing_am_21</vt:lpstr>
      <vt:lpstr>InternetMarketing_am_21</vt:lpstr>
      <vt:lpstr>Football002_wx_09</vt:lpstr>
      <vt:lpstr>10_Default Design</vt:lpstr>
      <vt:lpstr>11_Default Design</vt:lpstr>
      <vt:lpstr>12_Default Design</vt:lpstr>
      <vt:lpstr>2_Office Theme</vt:lpstr>
      <vt:lpstr>13_Default Design</vt:lpstr>
      <vt:lpstr>15_Default Design</vt:lpstr>
      <vt:lpstr>3_Office Theme</vt:lpstr>
      <vt:lpstr>1_Diseño predeterminado</vt:lpstr>
      <vt:lpstr>17_Default Design</vt:lpstr>
      <vt:lpstr>1_Dove_am_20</vt:lpstr>
      <vt:lpstr>Dove_am_20</vt:lpstr>
      <vt:lpstr>Default Design</vt:lpstr>
      <vt:lpstr>BusTeam_am_23</vt:lpstr>
      <vt:lpstr>4_Default Design</vt:lpstr>
      <vt:lpstr>Floral01_am_22</vt:lpstr>
      <vt:lpstr>FinanciaSuccess_co_24 print</vt:lpstr>
      <vt:lpstr>Football002_wx_09</vt:lpstr>
      <vt:lpstr>10_Default Design</vt:lpstr>
      <vt:lpstr>11_Default Design</vt:lpstr>
      <vt:lpstr>12_Default Design</vt:lpstr>
      <vt:lpstr>15_Default Design</vt:lpstr>
      <vt:lpstr>17_Default Design</vt:lpstr>
      <vt:lpstr>Banca central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Ana Luisa</dc:creator>
  <cp:lastModifiedBy>UDOMIGU</cp:lastModifiedBy>
  <cp:revision>263</cp:revision>
  <dcterms:created xsi:type="dcterms:W3CDTF">2011-09-09T19:08:36Z</dcterms:created>
  <dcterms:modified xsi:type="dcterms:W3CDTF">2011-11-07T23:37:18Z</dcterms:modified>
</cp:coreProperties>
</file>