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60" r:id="rId2"/>
    <p:sldMasterId id="2147483662" r:id="rId3"/>
    <p:sldMasterId id="2147483665" r:id="rId4"/>
    <p:sldMasterId id="2147483677" r:id="rId5"/>
    <p:sldMasterId id="2147483678" r:id="rId6"/>
  </p:sldMasterIdLst>
  <p:notesMasterIdLst>
    <p:notesMasterId r:id="rId33"/>
  </p:notesMasterIdLst>
  <p:sldIdLst>
    <p:sldId id="257" r:id="rId7"/>
    <p:sldId id="272" r:id="rId8"/>
    <p:sldId id="302" r:id="rId9"/>
    <p:sldId id="298" r:id="rId10"/>
    <p:sldId id="273" r:id="rId11"/>
    <p:sldId id="274" r:id="rId12"/>
    <p:sldId id="275" r:id="rId13"/>
    <p:sldId id="299" r:id="rId14"/>
    <p:sldId id="277" r:id="rId15"/>
    <p:sldId id="300" r:id="rId16"/>
    <p:sldId id="279" r:id="rId17"/>
    <p:sldId id="280" r:id="rId18"/>
    <p:sldId id="282" r:id="rId19"/>
    <p:sldId id="283" r:id="rId20"/>
    <p:sldId id="285" r:id="rId21"/>
    <p:sldId id="301" r:id="rId22"/>
    <p:sldId id="286" r:id="rId23"/>
    <p:sldId id="284" r:id="rId24"/>
    <p:sldId id="287" r:id="rId25"/>
    <p:sldId id="281" r:id="rId26"/>
    <p:sldId id="291" r:id="rId27"/>
    <p:sldId id="293" r:id="rId28"/>
    <p:sldId id="294" r:id="rId29"/>
    <p:sldId id="295" r:id="rId30"/>
    <p:sldId id="296" r:id="rId31"/>
    <p:sldId id="290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66"/>
    <a:srgbClr val="530000"/>
    <a:srgbClr val="090D2F"/>
    <a:srgbClr val="0C1334"/>
    <a:srgbClr val="CCFF99"/>
    <a:srgbClr val="CC9933"/>
    <a:srgbClr val="0033CC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1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47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MX" noProof="0"/>
              <a:t>Haga clic para modificar el estilo de texto del patrón</a:t>
            </a:r>
          </a:p>
          <a:p>
            <a:pPr lvl="1"/>
            <a:r>
              <a:rPr lang="es-MX" noProof="0"/>
              <a:t>Segundo nivel</a:t>
            </a:r>
          </a:p>
          <a:p>
            <a:pPr lvl="2"/>
            <a:r>
              <a:rPr lang="es-MX" noProof="0"/>
              <a:t>Tercer nivel</a:t>
            </a:r>
          </a:p>
          <a:p>
            <a:pPr lvl="3"/>
            <a:r>
              <a:rPr lang="es-MX" noProof="0"/>
              <a:t>Cuarto nivel</a:t>
            </a:r>
          </a:p>
          <a:p>
            <a:pPr lvl="4"/>
            <a:r>
              <a:rPr lang="es-MX" noProof="0"/>
              <a:t>Quinto nivel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317F369-BF46-4194-8F8D-73CC5C259220}" type="slidenum">
              <a:rPr lang="es-MX"/>
              <a:pPr>
                <a:defRPr/>
              </a:pPr>
              <a:t>‹#›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FF0578-0A2C-4DE8-890E-D700041433AA}" type="slidenum">
              <a:rPr lang="es-MX" smtClean="0">
                <a:ea typeface="ＭＳ Ｐゴシック"/>
                <a:cs typeface="ＭＳ Ｐゴシック"/>
              </a:rPr>
              <a:pPr/>
              <a:t>1</a:t>
            </a:fld>
            <a:endParaRPr lang="es-MX" smtClean="0">
              <a:ea typeface="ＭＳ Ｐゴシック"/>
              <a:cs typeface="ＭＳ Ｐゴシック"/>
            </a:endParaRPr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>
              <a:latin typeface="Arial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76400" y="4953000"/>
            <a:ext cx="7010400" cy="917575"/>
          </a:xfrm>
        </p:spPr>
        <p:txBody>
          <a:bodyPr/>
          <a:lstStyle>
            <a:lvl1pPr algn="r">
              <a:defRPr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Haga clic para cambiar el estilo de título	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5791200"/>
            <a:ext cx="6400800" cy="533400"/>
          </a:xfrm>
        </p:spPr>
        <p:txBody>
          <a:bodyPr/>
          <a:lstStyle>
            <a:lvl1pPr marL="0" indent="0" algn="r">
              <a:buFontTx/>
              <a:buNone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400800"/>
            <a:ext cx="2133600" cy="3810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400800"/>
            <a:ext cx="2895600" cy="3810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400800"/>
            <a:ext cx="2133600" cy="3810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F2235403-AD8E-407A-A84F-F3D66F887F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915150" y="76200"/>
            <a:ext cx="1771650" cy="60198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1600200" y="76200"/>
            <a:ext cx="5162550" cy="60198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76200"/>
            <a:ext cx="7010400" cy="917575"/>
          </a:xfrm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r>
              <a:rPr lang="en-US"/>
              <a:t>Haga clic para cambiar el estilo de título	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914400"/>
            <a:ext cx="6400800" cy="533400"/>
          </a:xfrm>
        </p:spPr>
        <p:txBody>
          <a:bodyPr/>
          <a:lstStyle>
            <a:lvl1pPr marL="0" indent="0">
              <a:buFontTx/>
              <a:buNone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r>
              <a:rPr lang="en-U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3246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246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73C0A7-66C1-4E0D-8A1F-FB872F2BD3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A55CE4-6FA1-4475-B954-73A3D9BF33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E777F-A234-47E9-B934-39A85D40C8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1447800" y="1600200"/>
            <a:ext cx="35052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5105400" y="1600200"/>
            <a:ext cx="35052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DFCDCC-3886-44B4-8567-791C4D5B88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F5C71D-BCF9-4153-A70C-CB6F7FE1FA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0F4A5-273A-4C5A-A35D-2FD80599A2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80959C-C83D-49A4-8B99-A409DD8877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52230D-5FAE-4695-A55C-A8D3D26F9C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8100A0-0EF0-4CD8-9CEA-B396BCFE4A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0BB10D-F3A8-4BD0-8022-F002CAD4AE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19900" y="76200"/>
            <a:ext cx="1790700" cy="60198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1447800" y="76200"/>
            <a:ext cx="5219700" cy="60198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C2A29F-3EC4-43F8-8CA1-4B8980EB77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52400"/>
            <a:ext cx="8229600" cy="914400"/>
          </a:xfrm>
          <a:effectLst>
            <a:outerShdw blurRad="63500" dist="29783" dir="3885598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 algn="r">
              <a:defRPr sz="4400"/>
            </a:lvl1pPr>
          </a:lstStyle>
          <a:p>
            <a:r>
              <a:rPr lang="en-US"/>
              <a:t>Haga clic para cambiar el estilo de título	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124200" y="1066800"/>
            <a:ext cx="5867400" cy="609600"/>
          </a:xfrm>
        </p:spPr>
        <p:txBody>
          <a:bodyPr/>
          <a:lstStyle>
            <a:lvl1pPr marL="0" indent="0" algn="r">
              <a:buFontTx/>
              <a:buNone/>
              <a:defRPr sz="2400" b="1"/>
            </a:lvl1pPr>
          </a:lstStyle>
          <a:p>
            <a:r>
              <a:rPr lang="en-U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381750"/>
            <a:ext cx="2362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895600" y="6381750"/>
            <a:ext cx="3124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81750"/>
            <a:ext cx="2362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A78472-EAE5-4546-AA50-9B2854245A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926FBA-6BC8-44C9-B63F-7591B52F3D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5BFEC-A949-4067-9B0D-E60514F280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28600" y="1143000"/>
            <a:ext cx="34671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3848100" y="1143000"/>
            <a:ext cx="34671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AD664-E953-4795-BD46-73B3CF8384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A3DBC2-428A-4EF3-B548-B0903E2DFB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41282-88C7-4AA7-B890-BF65FF439E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87E79-14CC-4A50-BE7A-A6C6154AF3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F99B31-EC2D-42A4-9401-57D591A78B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CA411-DFCD-4FF4-8685-AE906A1A20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ED5194-74A4-4CF9-AF3E-055972E1A3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43700" y="198438"/>
            <a:ext cx="2171700" cy="5973762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28600" y="198438"/>
            <a:ext cx="6362700" cy="5973762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00ADE-C30B-4F2C-8F01-3A689A76DD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4800600"/>
            <a:ext cx="7467600" cy="10890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Haga clic para cambiar el estilo de título	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5638800"/>
            <a:ext cx="6400800" cy="685800"/>
          </a:xfrm>
        </p:spPr>
        <p:txBody>
          <a:bodyPr/>
          <a:lstStyle>
            <a:lvl1pPr marL="0" indent="0" algn="r">
              <a:buFontTx/>
              <a:buNone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3238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3238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3238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7F9563B-2058-497C-A83C-98A2329FC7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7AF434-7255-4E69-89BD-0C360A0AA6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9016E-8D99-4154-B871-A5FB936A0A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8CD37-9041-4D6C-932D-798D9E302E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8E1A6-9149-4D9A-AB48-1056669857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077CE-9DF7-44EF-BC9E-E5C348FA0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1600200" y="1600200"/>
            <a:ext cx="34671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5219700" y="1600200"/>
            <a:ext cx="34671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04DA26-6926-4CEB-A11E-BC7F68489E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61F92-FBAF-4F28-B70C-6B1A13B6E5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E0880A-90B3-4606-A12B-1CCB5E0424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CB393F-DC8A-4E37-BEF7-2D3C0E5FAF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668963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668963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0EC5A6-CF87-4D4D-8C6E-BE823BBFD3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B0CF9-2CC5-4D81-AAA6-9D573FA5BF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60B37-3534-4915-B20E-ED9B2A4F13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79DDBB-581A-4E61-AB01-D4AF1EAC5D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381000" y="1600200"/>
            <a:ext cx="41148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148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C37489-AB36-44EF-9A71-D8399773E6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D40EC-245E-4B05-857A-F503407B73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E94C4-8CF8-4604-A736-725376383A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4A309F-12E7-4DAC-A610-489848166A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F468C-ED3B-4F63-8C15-1D2CA00375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C89BB-2182-40C1-9AE4-0782FC3F73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C5B0EB-5307-4EDA-9BA7-AB066C47D9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67500" y="152400"/>
            <a:ext cx="2095500" cy="60198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152400"/>
            <a:ext cx="6134100" cy="60198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2E8DA-7FC7-4E64-B475-41A0305DA3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821208-3812-4AB0-A71E-87AE8BEB77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51FE6-E62F-4505-87B8-BC341F706D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0AC280-BAB8-4AF0-BEDD-5856FC17F7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381000" y="1600200"/>
            <a:ext cx="41148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148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7AE3D-9EF5-4F65-9B7F-ED36C2229D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BE830-B4CD-4008-B523-21854431A7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8C7A65-321A-4D22-BA4B-5C5BCB3BC4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D95E6-DF17-4B9E-AC10-C051D0E0C0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4FAA33-FC92-4135-B79B-F63E99C2ED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5586C8-89BF-405C-A7D5-455B5FE23F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671A40-7BD7-4F73-8C68-6C84877385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67500" y="152400"/>
            <a:ext cx="2095500" cy="6019800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381000" y="152400"/>
            <a:ext cx="6134100" cy="6019800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717E7-0D8D-4ED1-AAE0-AEB26AE960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00200" y="76200"/>
            <a:ext cx="7086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0200" y="1600200"/>
            <a:ext cx="7086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pic>
        <p:nvPicPr>
          <p:cNvPr id="1031" name="Picture 1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36525" y="6557963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Rectangle 2"/>
          <p:cNvSpPr>
            <a:spLocks/>
          </p:cNvSpPr>
          <p:nvPr userDrawn="1"/>
        </p:nvSpPr>
        <p:spPr bwMode="auto">
          <a:xfrm>
            <a:off x="990600" y="6602413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D2144"/>
                </a:solidFill>
                <a:latin typeface="Verdana" pitchFamily="34" charset="0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1033" name="Rectangle 3"/>
          <p:cNvSpPr>
            <a:spLocks/>
          </p:cNvSpPr>
          <p:nvPr userDrawn="1"/>
        </p:nvSpPr>
        <p:spPr bwMode="auto">
          <a:xfrm>
            <a:off x="6096000" y="6602413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D2144"/>
                </a:solidFill>
                <a:latin typeface="Verdana" pitchFamily="34" charset="0"/>
                <a:cs typeface="Arial" charset="0"/>
              </a:rPr>
              <a:t>Fundamentos de Economía / Ana Graue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  <p:sldLayoutId id="2147483692" r:id="rId2"/>
    <p:sldLayoutId id="2147483691" r:id="rId3"/>
    <p:sldLayoutId id="2147483690" r:id="rId4"/>
    <p:sldLayoutId id="2147483689" r:id="rId5"/>
    <p:sldLayoutId id="2147483688" r:id="rId6"/>
    <p:sldLayoutId id="2147483687" r:id="rId7"/>
    <p:sldLayoutId id="2147483686" r:id="rId8"/>
    <p:sldLayoutId id="2147483685" r:id="rId9"/>
    <p:sldLayoutId id="2147483684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  <a:ea typeface="ＭＳ Ｐゴシック" pitchFamily="-112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ＭＳ Ｐゴシック" pitchFamily="-112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  <a:ea typeface="ＭＳ Ｐゴシック" pitchFamily="-112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12" charset="-128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12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12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12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12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76200"/>
            <a:ext cx="7162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600200"/>
            <a:ext cx="7162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78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248400"/>
            <a:ext cx="312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43800" y="62484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FC578EE-CA9B-4D97-8E68-593EA833A8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02" r:id="rId2"/>
    <p:sldLayoutId id="2147483701" r:id="rId3"/>
    <p:sldLayoutId id="2147483700" r:id="rId4"/>
    <p:sldLayoutId id="2147483699" r:id="rId5"/>
    <p:sldLayoutId id="2147483698" r:id="rId6"/>
    <p:sldLayoutId id="2147483697" r:id="rId7"/>
    <p:sldLayoutId id="2147483696" r:id="rId8"/>
    <p:sldLayoutId id="2147483695" r:id="rId9"/>
    <p:sldLayoutId id="2147483694" r:id="rId10"/>
    <p:sldLayoutId id="214748369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  <a:ea typeface="ＭＳ Ｐゴシック" pitchFamily="-112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ＭＳ Ｐゴシック" pitchFamily="-112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  <a:ea typeface="ＭＳ Ｐゴシック" pitchFamily="-112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12" charset="-128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12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12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12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12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98438"/>
            <a:ext cx="86868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143000"/>
            <a:ext cx="7086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14600" y="6381750"/>
            <a:ext cx="2362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0292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CC75B6C-D26C-4C8F-A37A-2778F18E86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12" r:id="rId2"/>
    <p:sldLayoutId id="2147483711" r:id="rId3"/>
    <p:sldLayoutId id="2147483710" r:id="rId4"/>
    <p:sldLayoutId id="2147483709" r:id="rId5"/>
    <p:sldLayoutId id="2147483708" r:id="rId6"/>
    <p:sldLayoutId id="2147483707" r:id="rId7"/>
    <p:sldLayoutId id="2147483706" r:id="rId8"/>
    <p:sldLayoutId id="2147483705" r:id="rId9"/>
    <p:sldLayoutId id="2147483704" r:id="rId10"/>
    <p:sldLayoutId id="214748370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itchFamily="-112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itchFamily="-112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itchFamily="-112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itchFamily="-112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itchFamily="-112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itchFamily="-112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itchFamily="-112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Arial" pitchFamily="-11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  <a:ea typeface="ＭＳ Ｐゴシック" pitchFamily="-112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  <a:ea typeface="ＭＳ Ｐゴシック" pitchFamily="-112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  <a:ea typeface="ＭＳ Ｐゴシック" pitchFamily="-112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  <a:ea typeface="ＭＳ Ｐゴシック" pitchFamily="-112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96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pitchFamily="-112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A8DC8C4-3149-4CFE-BD96-710C6C6715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8" r:id="rId1"/>
    <p:sldLayoutId id="2147483722" r:id="rId2"/>
    <p:sldLayoutId id="2147483721" r:id="rId3"/>
    <p:sldLayoutId id="2147483720" r:id="rId4"/>
    <p:sldLayoutId id="2147483719" r:id="rId5"/>
    <p:sldLayoutId id="2147483718" r:id="rId6"/>
    <p:sldLayoutId id="2147483717" r:id="rId7"/>
    <p:sldLayoutId id="2147483716" r:id="rId8"/>
    <p:sldLayoutId id="2147483715" r:id="rId9"/>
    <p:sldLayoutId id="2147483714" r:id="rId10"/>
    <p:sldLayoutId id="214748371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-11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  <a:ea typeface="ＭＳ Ｐゴシック" pitchFamily="-112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ＭＳ Ｐゴシック" pitchFamily="-112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  <a:ea typeface="ＭＳ Ｐゴシック" pitchFamily="-112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12" charset="-128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12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12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12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ＭＳ Ｐゴシック" pitchFamily="-112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152400"/>
            <a:ext cx="8382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00200"/>
            <a:ext cx="8382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248400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0" y="6248400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00620BB-50A1-4D79-B7F9-5DFDC08E12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  <p:sldLayoutId id="2147483732" r:id="rId2"/>
    <p:sldLayoutId id="2147483731" r:id="rId3"/>
    <p:sldLayoutId id="2147483730" r:id="rId4"/>
    <p:sldLayoutId id="2147483729" r:id="rId5"/>
    <p:sldLayoutId id="2147483728" r:id="rId6"/>
    <p:sldLayoutId id="2147483727" r:id="rId7"/>
    <p:sldLayoutId id="2147483726" r:id="rId8"/>
    <p:sldLayoutId id="2147483725" r:id="rId9"/>
    <p:sldLayoutId id="2147483724" r:id="rId10"/>
    <p:sldLayoutId id="214748372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  <a:ea typeface="ＭＳ Ｐゴシック" charset="0"/>
          <a:cs typeface="ＭＳ Ｐゴシック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FFFFFF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FFFFFF"/>
          </a:solidFill>
          <a:latin typeface="+mn-lt"/>
          <a:ea typeface="ＭＳ Ｐゴシック" pitchFamily="-112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FFFFFF"/>
          </a:solidFill>
          <a:latin typeface="+mn-lt"/>
          <a:ea typeface="ＭＳ Ｐゴシック" pitchFamily="-112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12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12" charset="-128"/>
          <a:cs typeface="ＭＳ Ｐゴシック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12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12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12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12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152400"/>
            <a:ext cx="8382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00200"/>
            <a:ext cx="8382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24840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004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294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338ADB86-EA81-4D97-B4E9-A9FD303CF6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4" r:id="rId1"/>
    <p:sldLayoutId id="2147483743" r:id="rId2"/>
    <p:sldLayoutId id="2147483742" r:id="rId3"/>
    <p:sldLayoutId id="2147483741" r:id="rId4"/>
    <p:sldLayoutId id="2147483740" r:id="rId5"/>
    <p:sldLayoutId id="2147483739" r:id="rId6"/>
    <p:sldLayoutId id="2147483738" r:id="rId7"/>
    <p:sldLayoutId id="2147483737" r:id="rId8"/>
    <p:sldLayoutId id="2147483736" r:id="rId9"/>
    <p:sldLayoutId id="2147483735" r:id="rId10"/>
    <p:sldLayoutId id="214748373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  <a:ea typeface="ＭＳ Ｐゴシック" charset="0"/>
          <a:cs typeface="ＭＳ Ｐゴシック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FFFFFF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FFFFFF"/>
          </a:solidFill>
          <a:latin typeface="+mn-lt"/>
          <a:ea typeface="ＭＳ Ｐゴシック" pitchFamily="-112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FFFFFF"/>
          </a:solidFill>
          <a:latin typeface="+mn-lt"/>
          <a:ea typeface="ＭＳ Ｐゴシック" pitchFamily="-112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12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12" charset="-128"/>
          <a:cs typeface="ＭＳ Ｐゴシック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12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12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12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FFFFFF"/>
          </a:solidFill>
          <a:latin typeface="+mn-lt"/>
          <a:ea typeface="ＭＳ Ｐゴシック" pitchFamily="-112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2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2.jpe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7" Type="http://schemas.openxmlformats.org/officeDocument/2006/relationships/image" Target="../media/image43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emf"/><Relationship Id="rId5" Type="http://schemas.openxmlformats.org/officeDocument/2006/relationships/image" Target="../media/image41.emf"/><Relationship Id="rId4" Type="http://schemas.openxmlformats.org/officeDocument/2006/relationships/image" Target="../media/image4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2.jpeg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2.jpeg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8175" y="5084763"/>
            <a:ext cx="7235825" cy="1439862"/>
          </a:xfrm>
          <a:prstGeom prst="rect">
            <a:avLst/>
          </a:prstGeom>
          <a:solidFill>
            <a:srgbClr val="000000">
              <a:alpha val="31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 </a:t>
            </a:r>
          </a:p>
        </p:txBody>
      </p:sp>
      <p:sp>
        <p:nvSpPr>
          <p:cNvPr id="7" name="Subtítulo 6"/>
          <p:cNvSpPr>
            <a:spLocks noGrp="1"/>
          </p:cNvSpPr>
          <p:nvPr>
            <p:ph type="subTitle" idx="1"/>
          </p:nvPr>
        </p:nvSpPr>
        <p:spPr>
          <a:xfrm>
            <a:off x="2133600" y="5876925"/>
            <a:ext cx="6751638" cy="582613"/>
          </a:xfrm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s-MX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Expectativas racionales –  </a:t>
            </a:r>
            <a:r>
              <a:rPr lang="es-MX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adaptativas</a:t>
            </a:r>
            <a:endParaRPr lang="es-MX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908175" y="5013325"/>
            <a:ext cx="7010400" cy="917575"/>
          </a:xfrm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/>
          <a:lstStyle/>
          <a:p>
            <a:pPr>
              <a:defRPr/>
            </a:pPr>
            <a:r>
              <a:rPr lang="en-US" dirty="0" smtClean="0"/>
              <a:t>5.9 </a:t>
            </a:r>
            <a:r>
              <a:rPr lang="en-US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Curva</a:t>
            </a:r>
            <a:r>
              <a:rPr lang="en-US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de Phillips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uadroTexto 37"/>
          <p:cNvSpPr txBox="1"/>
          <p:nvPr/>
        </p:nvSpPr>
        <p:spPr>
          <a:xfrm>
            <a:off x="1219200" y="1219200"/>
            <a:ext cx="7569200" cy="5257800"/>
          </a:xfrm>
          <a:prstGeom prst="rect">
            <a:avLst/>
          </a:prstGeom>
          <a:ln w="28575" cmpd="sng">
            <a:solidFill>
              <a:srgbClr val="000000"/>
            </a:solidFill>
            <a:prstDash val="sysDash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endParaRPr lang="es-ES" dirty="0"/>
          </a:p>
        </p:txBody>
      </p:sp>
      <p:pic>
        <p:nvPicPr>
          <p:cNvPr id="129025" name="Título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1371600" y="-228600"/>
            <a:ext cx="7169150" cy="1377950"/>
          </a:xfrm>
        </p:spPr>
      </p:pic>
      <p:cxnSp>
        <p:nvCxnSpPr>
          <p:cNvPr id="4" name="Straight Connector 282628"/>
          <p:cNvCxnSpPr/>
          <p:nvPr/>
        </p:nvCxnSpPr>
        <p:spPr>
          <a:xfrm flipV="1">
            <a:off x="3419475" y="2852738"/>
            <a:ext cx="3097213" cy="2736850"/>
          </a:xfrm>
          <a:prstGeom prst="line">
            <a:avLst/>
          </a:prstGeom>
          <a:ln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07"/>
          <p:cNvCxnSpPr/>
          <p:nvPr/>
        </p:nvCxnSpPr>
        <p:spPr>
          <a:xfrm>
            <a:off x="3419475" y="3141663"/>
            <a:ext cx="2665413" cy="2433637"/>
          </a:xfrm>
          <a:prstGeom prst="line">
            <a:avLst/>
          </a:prstGeom>
          <a:ln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12"/>
          <p:cNvCxnSpPr/>
          <p:nvPr/>
        </p:nvCxnSpPr>
        <p:spPr>
          <a:xfrm>
            <a:off x="4643438" y="2781300"/>
            <a:ext cx="2665412" cy="2435225"/>
          </a:xfrm>
          <a:prstGeom prst="line">
            <a:avLst/>
          </a:prstGeom>
          <a:ln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" name="Agrupar 7"/>
          <p:cNvGrpSpPr>
            <a:grpSpLocks/>
          </p:cNvGrpSpPr>
          <p:nvPr/>
        </p:nvGrpSpPr>
        <p:grpSpPr bwMode="auto">
          <a:xfrm>
            <a:off x="3124200" y="2781300"/>
            <a:ext cx="4471988" cy="3024188"/>
            <a:chOff x="4283968" y="2564904"/>
            <a:chExt cx="4536504" cy="3024336"/>
          </a:xfrm>
        </p:grpSpPr>
        <p:cxnSp>
          <p:nvCxnSpPr>
            <p:cNvPr id="9" name="Straight Connector 6"/>
            <p:cNvCxnSpPr/>
            <p:nvPr/>
          </p:nvCxnSpPr>
          <p:spPr>
            <a:xfrm>
              <a:off x="4283968" y="2564904"/>
              <a:ext cx="0" cy="302433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8"/>
            <p:cNvCxnSpPr/>
            <p:nvPr/>
          </p:nvCxnSpPr>
          <p:spPr>
            <a:xfrm flipH="1">
              <a:off x="4283968" y="5589240"/>
              <a:ext cx="453650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32"/>
          <p:cNvSpPr txBox="1">
            <a:spLocks noChangeArrowheads="1"/>
          </p:cNvSpPr>
          <p:nvPr/>
        </p:nvSpPr>
        <p:spPr bwMode="auto">
          <a:xfrm>
            <a:off x="2124075" y="2708275"/>
            <a:ext cx="863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rgbClr val="FF0000"/>
                </a:solidFill>
              </a:rPr>
              <a:t>Nivel de precios</a:t>
            </a:r>
          </a:p>
        </p:txBody>
      </p:sp>
      <p:cxnSp>
        <p:nvCxnSpPr>
          <p:cNvPr id="12" name="Straight Connector 41"/>
          <p:cNvCxnSpPr/>
          <p:nvPr/>
        </p:nvCxnSpPr>
        <p:spPr>
          <a:xfrm>
            <a:off x="3059113" y="4365625"/>
            <a:ext cx="1728787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60"/>
          <p:cNvSpPr txBox="1">
            <a:spLocks noChangeArrowheads="1"/>
          </p:cNvSpPr>
          <p:nvPr/>
        </p:nvSpPr>
        <p:spPr bwMode="auto">
          <a:xfrm>
            <a:off x="4572000" y="5857875"/>
            <a:ext cx="4318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rgbClr val="FF0000"/>
                </a:solidFill>
              </a:rPr>
              <a:t>Q</a:t>
            </a:r>
            <a:r>
              <a:rPr lang="en-US" sz="1400" b="1" baseline="300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TextBox 78"/>
          <p:cNvSpPr txBox="1">
            <a:spLocks noChangeArrowheads="1"/>
          </p:cNvSpPr>
          <p:nvPr/>
        </p:nvSpPr>
        <p:spPr bwMode="auto">
          <a:xfrm>
            <a:off x="4643438" y="3860800"/>
            <a:ext cx="2159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aseline="-25000"/>
              <a:t>K</a:t>
            </a:r>
          </a:p>
        </p:txBody>
      </p:sp>
      <p:sp>
        <p:nvSpPr>
          <p:cNvPr id="16" name="TextBox 90"/>
          <p:cNvSpPr txBox="1">
            <a:spLocks noChangeArrowheads="1"/>
          </p:cNvSpPr>
          <p:nvPr/>
        </p:nvSpPr>
        <p:spPr bwMode="auto">
          <a:xfrm>
            <a:off x="5435600" y="5857875"/>
            <a:ext cx="4318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rgbClr val="FF0000"/>
                </a:solidFill>
              </a:rPr>
              <a:t>Q</a:t>
            </a:r>
            <a:r>
              <a:rPr lang="en-US" sz="1400" b="1" baseline="3000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7" name="TextBox 91"/>
          <p:cNvSpPr txBox="1">
            <a:spLocks noChangeArrowheads="1"/>
          </p:cNvSpPr>
          <p:nvPr/>
        </p:nvSpPr>
        <p:spPr bwMode="auto">
          <a:xfrm>
            <a:off x="6659563" y="5805488"/>
            <a:ext cx="15128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rgbClr val="FF0000"/>
                </a:solidFill>
              </a:rPr>
              <a:t>Producción</a:t>
            </a:r>
            <a:endParaRPr lang="en-US" sz="1400" baseline="30000">
              <a:solidFill>
                <a:srgbClr val="FF0000"/>
              </a:solidFill>
            </a:endParaRPr>
          </a:p>
        </p:txBody>
      </p:sp>
      <p:sp>
        <p:nvSpPr>
          <p:cNvPr id="19" name="TextBox 94"/>
          <p:cNvSpPr txBox="1">
            <a:spLocks noChangeArrowheads="1"/>
          </p:cNvSpPr>
          <p:nvPr/>
        </p:nvSpPr>
        <p:spPr bwMode="auto">
          <a:xfrm>
            <a:off x="5508625" y="3141663"/>
            <a:ext cx="215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aseline="-25000"/>
              <a:t>L</a:t>
            </a:r>
          </a:p>
        </p:txBody>
      </p:sp>
      <p:sp>
        <p:nvSpPr>
          <p:cNvPr id="20" name="TextBox 97"/>
          <p:cNvSpPr txBox="1">
            <a:spLocks noChangeArrowheads="1"/>
          </p:cNvSpPr>
          <p:nvPr/>
        </p:nvSpPr>
        <p:spPr bwMode="auto">
          <a:xfrm>
            <a:off x="2555875" y="4221163"/>
            <a:ext cx="5762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rgbClr val="FF0000"/>
                </a:solidFill>
              </a:rPr>
              <a:t>P</a:t>
            </a:r>
            <a:r>
              <a:rPr lang="en-US" sz="1400" b="1" baseline="300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1" name="TextBox 98"/>
          <p:cNvSpPr txBox="1">
            <a:spLocks noChangeArrowheads="1"/>
          </p:cNvSpPr>
          <p:nvPr/>
        </p:nvSpPr>
        <p:spPr bwMode="auto">
          <a:xfrm>
            <a:off x="6443663" y="2565400"/>
            <a:ext cx="6492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rgbClr val="008000"/>
                </a:solidFill>
              </a:rPr>
              <a:t>SA</a:t>
            </a:r>
            <a:endParaRPr lang="en-US" sz="1600" baseline="30000">
              <a:solidFill>
                <a:srgbClr val="008000"/>
              </a:solidFill>
            </a:endParaRPr>
          </a:p>
        </p:txBody>
      </p:sp>
      <p:sp>
        <p:nvSpPr>
          <p:cNvPr id="24" name="TextBox 101"/>
          <p:cNvSpPr txBox="1">
            <a:spLocks noChangeArrowheads="1"/>
          </p:cNvSpPr>
          <p:nvPr/>
        </p:nvSpPr>
        <p:spPr bwMode="auto">
          <a:xfrm>
            <a:off x="6011863" y="5445125"/>
            <a:ext cx="647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>
                <a:solidFill>
                  <a:srgbClr val="660066"/>
                </a:solidFill>
              </a:rPr>
              <a:t>Da</a:t>
            </a:r>
            <a:r>
              <a:rPr lang="en-US" sz="1400" baseline="30000">
                <a:solidFill>
                  <a:srgbClr val="660066"/>
                </a:solidFill>
              </a:rPr>
              <a:t>1</a:t>
            </a:r>
          </a:p>
        </p:txBody>
      </p:sp>
      <p:sp>
        <p:nvSpPr>
          <p:cNvPr id="25" name="TextBox 102"/>
          <p:cNvSpPr txBox="1">
            <a:spLocks noChangeArrowheads="1"/>
          </p:cNvSpPr>
          <p:nvPr/>
        </p:nvSpPr>
        <p:spPr bwMode="auto">
          <a:xfrm>
            <a:off x="7308850" y="5229225"/>
            <a:ext cx="647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rgbClr val="FF0000"/>
                </a:solidFill>
              </a:rPr>
              <a:t>DA</a:t>
            </a:r>
            <a:r>
              <a:rPr lang="en-US" sz="1400" baseline="30000">
                <a:solidFill>
                  <a:srgbClr val="FF0000"/>
                </a:solidFill>
              </a:rPr>
              <a:t>2</a:t>
            </a:r>
          </a:p>
        </p:txBody>
      </p:sp>
      <p:cxnSp>
        <p:nvCxnSpPr>
          <p:cNvPr id="31" name="Straight Connector 41"/>
          <p:cNvCxnSpPr/>
          <p:nvPr/>
        </p:nvCxnSpPr>
        <p:spPr>
          <a:xfrm>
            <a:off x="4787900" y="4365625"/>
            <a:ext cx="0" cy="1439863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97"/>
          <p:cNvSpPr txBox="1">
            <a:spLocks noChangeArrowheads="1"/>
          </p:cNvSpPr>
          <p:nvPr/>
        </p:nvSpPr>
        <p:spPr bwMode="auto">
          <a:xfrm>
            <a:off x="2555875" y="3505200"/>
            <a:ext cx="5762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rgbClr val="FF0000"/>
                </a:solidFill>
              </a:rPr>
              <a:t>P</a:t>
            </a:r>
            <a:r>
              <a:rPr lang="en-US" sz="1400" baseline="30000">
                <a:solidFill>
                  <a:srgbClr val="FF0000"/>
                </a:solidFill>
              </a:rPr>
              <a:t>2</a:t>
            </a:r>
          </a:p>
        </p:txBody>
      </p:sp>
      <p:cxnSp>
        <p:nvCxnSpPr>
          <p:cNvPr id="34" name="Straight Connector 41"/>
          <p:cNvCxnSpPr/>
          <p:nvPr/>
        </p:nvCxnSpPr>
        <p:spPr>
          <a:xfrm>
            <a:off x="5580063" y="3644900"/>
            <a:ext cx="0" cy="2160588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41"/>
          <p:cNvCxnSpPr/>
          <p:nvPr/>
        </p:nvCxnSpPr>
        <p:spPr>
          <a:xfrm>
            <a:off x="3059113" y="3644900"/>
            <a:ext cx="252095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9028" name="CuadroTexto 129027"/>
          <p:cNvSpPr txBox="1">
            <a:spLocks noChangeArrowheads="1"/>
          </p:cNvSpPr>
          <p:nvPr/>
        </p:nvSpPr>
        <p:spPr bwMode="auto">
          <a:xfrm>
            <a:off x="4284663" y="1628775"/>
            <a:ext cx="1620837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sz="1400">
                <a:solidFill>
                  <a:srgbClr val="FF0000"/>
                </a:solidFill>
              </a:rPr>
              <a:t>Oferta y demanda </a:t>
            </a:r>
          </a:p>
          <a:p>
            <a:pPr algn="ctr"/>
            <a:r>
              <a:rPr lang="es-ES" sz="1400">
                <a:solidFill>
                  <a:srgbClr val="FF0000"/>
                </a:solidFill>
              </a:rPr>
              <a:t>agregada </a:t>
            </a:r>
          </a:p>
          <a:p>
            <a:pPr algn="ctr"/>
            <a:r>
              <a:rPr lang="es-ES" sz="1400">
                <a:solidFill>
                  <a:srgbClr val="FF0000"/>
                </a:solidFill>
              </a:rPr>
              <a:t>(a)</a:t>
            </a:r>
          </a:p>
        </p:txBody>
      </p:sp>
      <p:sp>
        <p:nvSpPr>
          <p:cNvPr id="61" name="CuadroTexto 60"/>
          <p:cNvSpPr txBox="1"/>
          <p:nvPr/>
        </p:nvSpPr>
        <p:spPr>
          <a:xfrm>
            <a:off x="1219200" y="1295400"/>
            <a:ext cx="7064375" cy="5257800"/>
          </a:xfrm>
          <a:prstGeom prst="rect">
            <a:avLst/>
          </a:prstGeom>
          <a:ln w="28575" cmpd="sng">
            <a:solidFill>
              <a:srgbClr val="000000"/>
            </a:solidFill>
            <a:prstDash val="sysDash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endParaRPr lang="es-ES" dirty="0"/>
          </a:p>
        </p:txBody>
      </p:sp>
      <p:cxnSp>
        <p:nvCxnSpPr>
          <p:cNvPr id="62" name="Straight Connector 45"/>
          <p:cNvCxnSpPr/>
          <p:nvPr/>
        </p:nvCxnSpPr>
        <p:spPr>
          <a:xfrm>
            <a:off x="3059113" y="1916113"/>
            <a:ext cx="3457575" cy="3241675"/>
          </a:xfrm>
          <a:prstGeom prst="line">
            <a:avLst/>
          </a:prstGeom>
          <a:ln>
            <a:solidFill>
              <a:srgbClr val="66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"/>
          <p:cNvCxnSpPr/>
          <p:nvPr/>
        </p:nvCxnSpPr>
        <p:spPr>
          <a:xfrm>
            <a:off x="2411413" y="1412875"/>
            <a:ext cx="0" cy="41036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8"/>
          <p:cNvCxnSpPr/>
          <p:nvPr/>
        </p:nvCxnSpPr>
        <p:spPr>
          <a:xfrm flipH="1">
            <a:off x="2411413" y="5516563"/>
            <a:ext cx="49688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extBox 32"/>
          <p:cNvSpPr txBox="1">
            <a:spLocks noChangeArrowheads="1"/>
          </p:cNvSpPr>
          <p:nvPr/>
        </p:nvSpPr>
        <p:spPr bwMode="auto">
          <a:xfrm>
            <a:off x="1258888" y="1628775"/>
            <a:ext cx="129698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300" b="1">
                <a:solidFill>
                  <a:srgbClr val="0000FF"/>
                </a:solidFill>
              </a:rPr>
              <a:t>% Inflación Anual</a:t>
            </a:r>
          </a:p>
        </p:txBody>
      </p:sp>
      <p:cxnSp>
        <p:nvCxnSpPr>
          <p:cNvPr id="66" name="Straight Connector 41"/>
          <p:cNvCxnSpPr/>
          <p:nvPr/>
        </p:nvCxnSpPr>
        <p:spPr>
          <a:xfrm>
            <a:off x="5435600" y="4149725"/>
            <a:ext cx="0" cy="1366838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56"/>
          <p:cNvCxnSpPr/>
          <p:nvPr/>
        </p:nvCxnSpPr>
        <p:spPr>
          <a:xfrm flipH="1">
            <a:off x="2411413" y="4149725"/>
            <a:ext cx="3097212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TextBox 60"/>
          <p:cNvSpPr txBox="1">
            <a:spLocks noChangeArrowheads="1"/>
          </p:cNvSpPr>
          <p:nvPr/>
        </p:nvSpPr>
        <p:spPr bwMode="auto">
          <a:xfrm>
            <a:off x="3924300" y="5589588"/>
            <a:ext cx="4318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300" b="1">
                <a:solidFill>
                  <a:srgbClr val="0000FF"/>
                </a:solidFill>
              </a:rPr>
              <a:t>6%</a:t>
            </a:r>
          </a:p>
        </p:txBody>
      </p:sp>
      <p:sp>
        <p:nvSpPr>
          <p:cNvPr id="69" name="TextBox 61"/>
          <p:cNvSpPr txBox="1">
            <a:spLocks noChangeArrowheads="1"/>
          </p:cNvSpPr>
          <p:nvPr/>
        </p:nvSpPr>
        <p:spPr bwMode="auto">
          <a:xfrm>
            <a:off x="6300788" y="5516563"/>
            <a:ext cx="1366837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300" b="1">
                <a:solidFill>
                  <a:srgbClr val="0000FF"/>
                </a:solidFill>
              </a:rPr>
              <a:t>Tasa de Desempleo</a:t>
            </a:r>
          </a:p>
        </p:txBody>
      </p:sp>
      <p:sp>
        <p:nvSpPr>
          <p:cNvPr id="70" name="TextBox 63"/>
          <p:cNvSpPr txBox="1">
            <a:spLocks noChangeArrowheads="1"/>
          </p:cNvSpPr>
          <p:nvPr/>
        </p:nvSpPr>
        <p:spPr bwMode="auto">
          <a:xfrm>
            <a:off x="4284663" y="2705100"/>
            <a:ext cx="4318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300" b="1">
                <a:solidFill>
                  <a:srgbClr val="FF0000"/>
                </a:solidFill>
              </a:rPr>
              <a:t>J</a:t>
            </a:r>
            <a:endParaRPr lang="en-US" sz="1300" b="1" baseline="-25000">
              <a:solidFill>
                <a:srgbClr val="FF0000"/>
              </a:solidFill>
            </a:endParaRPr>
          </a:p>
        </p:txBody>
      </p:sp>
      <p:sp>
        <p:nvSpPr>
          <p:cNvPr id="71" name="Oval 28"/>
          <p:cNvSpPr/>
          <p:nvPr/>
        </p:nvSpPr>
        <p:spPr>
          <a:xfrm>
            <a:off x="5364163" y="4076700"/>
            <a:ext cx="144462" cy="144463"/>
          </a:xfrm>
          <a:prstGeom prst="ellipse">
            <a:avLst/>
          </a:prstGeom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72" name="Straight Connector 41"/>
          <p:cNvCxnSpPr/>
          <p:nvPr/>
        </p:nvCxnSpPr>
        <p:spPr>
          <a:xfrm>
            <a:off x="4140200" y="2997200"/>
            <a:ext cx="0" cy="2519363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Oval 28"/>
          <p:cNvSpPr/>
          <p:nvPr/>
        </p:nvSpPr>
        <p:spPr>
          <a:xfrm>
            <a:off x="4067175" y="2852738"/>
            <a:ext cx="144463" cy="144462"/>
          </a:xfrm>
          <a:prstGeom prst="ellipse">
            <a:avLst/>
          </a:prstGeom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74" name="Straight Connector 56"/>
          <p:cNvCxnSpPr/>
          <p:nvPr/>
        </p:nvCxnSpPr>
        <p:spPr>
          <a:xfrm flipH="1">
            <a:off x="2411413" y="2924175"/>
            <a:ext cx="1728787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63"/>
          <p:cNvSpPr txBox="1">
            <a:spLocks noChangeArrowheads="1"/>
          </p:cNvSpPr>
          <p:nvPr/>
        </p:nvSpPr>
        <p:spPr bwMode="auto">
          <a:xfrm>
            <a:off x="5508625" y="3933825"/>
            <a:ext cx="4318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300" b="1">
                <a:solidFill>
                  <a:srgbClr val="FF0000"/>
                </a:solidFill>
              </a:rPr>
              <a:t>H</a:t>
            </a:r>
            <a:endParaRPr lang="en-US" sz="1300" b="1" baseline="-25000">
              <a:solidFill>
                <a:srgbClr val="FF0000"/>
              </a:solidFill>
            </a:endParaRPr>
          </a:p>
        </p:txBody>
      </p:sp>
      <p:sp>
        <p:nvSpPr>
          <p:cNvPr id="76" name="TextBox 60"/>
          <p:cNvSpPr txBox="1">
            <a:spLocks noChangeArrowheads="1"/>
          </p:cNvSpPr>
          <p:nvPr/>
        </p:nvSpPr>
        <p:spPr bwMode="auto">
          <a:xfrm>
            <a:off x="1763713" y="4005263"/>
            <a:ext cx="4318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300" b="1">
                <a:solidFill>
                  <a:srgbClr val="0000FF"/>
                </a:solidFill>
              </a:rPr>
              <a:t>3%</a:t>
            </a:r>
          </a:p>
        </p:txBody>
      </p:sp>
      <p:sp>
        <p:nvSpPr>
          <p:cNvPr id="77" name="TextBox 60"/>
          <p:cNvSpPr txBox="1">
            <a:spLocks noChangeArrowheads="1"/>
          </p:cNvSpPr>
          <p:nvPr/>
        </p:nvSpPr>
        <p:spPr bwMode="auto">
          <a:xfrm>
            <a:off x="1763713" y="2781300"/>
            <a:ext cx="4318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300" b="1">
                <a:solidFill>
                  <a:srgbClr val="0000FF"/>
                </a:solidFill>
              </a:rPr>
              <a:t>5%</a:t>
            </a:r>
          </a:p>
        </p:txBody>
      </p:sp>
      <p:sp>
        <p:nvSpPr>
          <p:cNvPr id="78" name="TextBox 60"/>
          <p:cNvSpPr txBox="1">
            <a:spLocks noChangeArrowheads="1"/>
          </p:cNvSpPr>
          <p:nvPr/>
        </p:nvSpPr>
        <p:spPr bwMode="auto">
          <a:xfrm>
            <a:off x="5292725" y="5589588"/>
            <a:ext cx="4318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300" b="1">
                <a:solidFill>
                  <a:srgbClr val="0000FF"/>
                </a:solidFill>
              </a:rPr>
              <a:t>8%</a:t>
            </a:r>
          </a:p>
        </p:txBody>
      </p:sp>
      <p:sp>
        <p:nvSpPr>
          <p:cNvPr id="79" name="CuadroTexto 78"/>
          <p:cNvSpPr txBox="1">
            <a:spLocks noChangeArrowheads="1"/>
          </p:cNvSpPr>
          <p:nvPr/>
        </p:nvSpPr>
        <p:spPr bwMode="auto">
          <a:xfrm>
            <a:off x="5354638" y="1916113"/>
            <a:ext cx="1641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sz="1400" b="1">
                <a:solidFill>
                  <a:srgbClr val="0000FF"/>
                </a:solidFill>
              </a:rPr>
              <a:t>Curva de Phillips</a:t>
            </a:r>
          </a:p>
          <a:p>
            <a:pPr algn="ctr"/>
            <a:r>
              <a:rPr lang="es-ES" sz="1400" b="1">
                <a:solidFill>
                  <a:srgbClr val="0000FF"/>
                </a:solidFill>
              </a:rPr>
              <a:t>(b)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9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90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9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9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69" dur="5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6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6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6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6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11" grpId="0"/>
      <p:bldP spid="11" grpId="1"/>
      <p:bldP spid="13" grpId="0"/>
      <p:bldP spid="13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4" grpId="0"/>
      <p:bldP spid="24" grpId="1"/>
      <p:bldP spid="25" grpId="0"/>
      <p:bldP spid="25" grpId="1"/>
      <p:bldP spid="33" grpId="0"/>
      <p:bldP spid="33" grpId="1"/>
      <p:bldP spid="129028" grpId="0"/>
      <p:bldP spid="129028" grpId="1"/>
      <p:bldP spid="61" grpId="0" animBg="1"/>
      <p:bldP spid="65" grpId="0"/>
      <p:bldP spid="68" grpId="0"/>
      <p:bldP spid="69" grpId="0"/>
      <p:bldP spid="70" grpId="0"/>
      <p:bldP spid="71" grpId="0" animBg="1"/>
      <p:bldP spid="73" grpId="0" animBg="1"/>
      <p:bldP spid="75" grpId="0"/>
      <p:bldP spid="76" grpId="0"/>
      <p:bldP spid="77" grpId="0"/>
      <p:bldP spid="78" grpId="0"/>
      <p:bldP spid="7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3" name="Título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 t="14394" b="14394"/>
          <a:stretch>
            <a:fillRect/>
          </a:stretch>
        </p:blipFill>
        <p:spPr>
          <a:xfrm>
            <a:off x="457200" y="228600"/>
            <a:ext cx="8382000" cy="1143000"/>
          </a:xfrm>
        </p:spPr>
      </p:pic>
      <p:sp>
        <p:nvSpPr>
          <p:cNvPr id="131074" name="Marcador de contenido 2"/>
          <p:cNvSpPr>
            <a:spLocks noGrp="1"/>
          </p:cNvSpPr>
          <p:nvPr>
            <p:ph idx="1"/>
          </p:nvPr>
        </p:nvSpPr>
        <p:spPr>
          <a:xfrm>
            <a:off x="971550" y="3500438"/>
            <a:ext cx="7162800" cy="3241675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es-ES_tradnl" sz="1000" smtClean="0">
              <a:solidFill>
                <a:schemeClr val="tx2"/>
              </a:solidFill>
              <a:ea typeface="ＭＳ Ｐゴシック"/>
              <a:cs typeface="ＭＳ Ｐゴシック"/>
            </a:endParaRPr>
          </a:p>
          <a:p>
            <a:pPr algn="ctr" eaLnBrk="1" hangingPunct="1">
              <a:buFontTx/>
              <a:buNone/>
            </a:pPr>
            <a:r>
              <a:rPr lang="es-MX" sz="2800" smtClean="0">
                <a:solidFill>
                  <a:schemeClr val="tx2"/>
                </a:solidFill>
                <a:ea typeface="ＭＳ Ｐゴシック"/>
                <a:cs typeface="ＭＳ Ｐゴシック"/>
              </a:rPr>
              <a:t>  Las tasas de inflación y de desempleo empezaron a crecer conjuntamente, apareciendo el fenómeno de la </a:t>
            </a:r>
            <a:r>
              <a:rPr lang="es-MX" sz="2800" smtClean="0">
                <a:solidFill>
                  <a:srgbClr val="FF0000"/>
                </a:solidFill>
                <a:ea typeface="ＭＳ Ｐゴシック"/>
                <a:cs typeface="ＭＳ Ｐゴシック"/>
              </a:rPr>
              <a:t>estanflación</a:t>
            </a:r>
            <a:r>
              <a:rPr lang="es-MX" sz="2800" smtClean="0">
                <a:solidFill>
                  <a:schemeClr val="tx2"/>
                </a:solidFill>
                <a:ea typeface="ＭＳ Ｐゴシック"/>
                <a:cs typeface="ＭＳ Ｐゴシック"/>
              </a:rPr>
              <a:t> (inflación con desempleo creciente). </a:t>
            </a:r>
            <a:r>
              <a:rPr lang="es-MX" sz="2800" smtClean="0">
                <a:solidFill>
                  <a:schemeClr val="tx1"/>
                </a:solidFill>
                <a:ea typeface="ＭＳ Ｐゴシック"/>
                <a:cs typeface="ＭＳ Ｐゴシック"/>
              </a:rPr>
              <a:t>Sin que los modelos keynesianos dieran alguna explicación.</a:t>
            </a:r>
            <a:endParaRPr lang="es-ES_tradnl" sz="2800" smtClean="0">
              <a:solidFill>
                <a:schemeClr val="tx1"/>
              </a:solidFill>
              <a:ea typeface="ＭＳ Ｐゴシック"/>
              <a:cs typeface="ＭＳ Ｐゴシック"/>
            </a:endParaRPr>
          </a:p>
        </p:txBody>
      </p:sp>
      <p:pic>
        <p:nvPicPr>
          <p:cNvPr id="131075" name="Imagen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574858">
            <a:off x="277813" y="1292225"/>
            <a:ext cx="3067050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CuadroTexto 5"/>
          <p:cNvSpPr txBox="1">
            <a:spLocks noChangeArrowheads="1"/>
          </p:cNvSpPr>
          <p:nvPr/>
        </p:nvSpPr>
        <p:spPr bwMode="auto">
          <a:xfrm flipH="1">
            <a:off x="1739900" y="3111500"/>
            <a:ext cx="1895475" cy="461963"/>
          </a:xfrm>
          <a:prstGeom prst="rect">
            <a:avLst/>
          </a:prstGeom>
          <a:solidFill>
            <a:srgbClr val="FFFFF7"/>
          </a:solidFill>
          <a:ln w="38100" cmpd="dbl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2400">
                <a:solidFill>
                  <a:schemeClr val="bg1"/>
                </a:solidFill>
              </a:rPr>
              <a:t>Apolo 13        </a:t>
            </a:r>
          </a:p>
        </p:txBody>
      </p:sp>
      <p:pic>
        <p:nvPicPr>
          <p:cNvPr id="131077" name="Imagen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1341438"/>
            <a:ext cx="2247900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8" name="Imagen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909515">
            <a:off x="4364038" y="3859213"/>
            <a:ext cx="3584575" cy="218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9" name="Imagen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90600" y="4114800"/>
            <a:ext cx="2830513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80" name="Imagen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843808" y="1556792"/>
            <a:ext cx="3528392" cy="21280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/>
          </a:extLst>
        </p:spPr>
      </p:pic>
      <p:sp>
        <p:nvSpPr>
          <p:cNvPr id="3" name="Rectángulo 2"/>
          <p:cNvSpPr>
            <a:spLocks noChangeArrowheads="1"/>
          </p:cNvSpPr>
          <p:nvPr/>
        </p:nvSpPr>
        <p:spPr bwMode="auto">
          <a:xfrm>
            <a:off x="1331913" y="1989138"/>
            <a:ext cx="69119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2800">
                <a:solidFill>
                  <a:schemeClr val="tx2"/>
                </a:solidFill>
              </a:rPr>
              <a:t>Las condiciones cambiaron a mediados de los años setenta.</a:t>
            </a:r>
            <a:endParaRPr lang="es-ES" sz="2800"/>
          </a:p>
        </p:txBody>
      </p:sp>
      <p:pic>
        <p:nvPicPr>
          <p:cNvPr id="94219" name="Picture 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20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latin typeface="Verdana" pitchFamily="34" charset="0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94221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latin typeface="Verdana" pitchFamily="34" charset="0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1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3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31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4" grpId="0" build="p"/>
      <p:bldP spid="131076" grpId="0" animBg="1"/>
      <p:bldP spid="131076" grpId="1" animBg="1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Marcador de contenido 2"/>
          <p:cNvSpPr>
            <a:spLocks noGrp="1"/>
          </p:cNvSpPr>
          <p:nvPr>
            <p:ph idx="1"/>
          </p:nvPr>
        </p:nvSpPr>
        <p:spPr>
          <a:xfrm>
            <a:off x="1042988" y="333375"/>
            <a:ext cx="7162800" cy="6019800"/>
          </a:xfrm>
          <a:solidFill>
            <a:srgbClr val="FFFFF7"/>
          </a:solidFill>
          <a:ln w="76200" cmpd="tri">
            <a:solidFill>
              <a:srgbClr val="FFFFFF"/>
            </a:solidFill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es-MX" sz="2800" smtClean="0">
                <a:solidFill>
                  <a:srgbClr val="FF0000"/>
                </a:solidFill>
                <a:ea typeface="ＭＳ Ｐゴシック"/>
                <a:cs typeface="ＭＳ Ｐゴシック"/>
              </a:rPr>
              <a:t>    Milton Friedman y Edmud Phelps </a:t>
            </a:r>
            <a:r>
              <a:rPr lang="es-MX" sz="2800" smtClean="0">
                <a:solidFill>
                  <a:srgbClr val="000090"/>
                </a:solidFill>
                <a:ea typeface="ＭＳ Ｐゴシック"/>
                <a:cs typeface="ＭＳ Ｐゴシック"/>
              </a:rPr>
              <a:t>demostraron que la curva de Phillips no funcionaba, </a:t>
            </a:r>
            <a:r>
              <a:rPr lang="es-MX" sz="2800" smtClean="0">
                <a:solidFill>
                  <a:srgbClr val="FF0000"/>
                </a:solidFill>
                <a:ea typeface="ＭＳ Ｐゴシック"/>
                <a:cs typeface="ＭＳ Ｐゴシック"/>
              </a:rPr>
              <a:t>ya que consideraban que la tasa de desempleo disminuye </a:t>
            </a:r>
            <a:r>
              <a:rPr lang="es-MX" sz="2800" smtClean="0">
                <a:solidFill>
                  <a:srgbClr val="000090"/>
                </a:solidFill>
                <a:ea typeface="ＭＳ Ｐゴシック"/>
                <a:cs typeface="ＭＳ Ｐゴシック"/>
              </a:rPr>
              <a:t>sólo si la expansión fiscal o monetaria es inesperada,</a:t>
            </a:r>
            <a:r>
              <a:rPr lang="es-MX" sz="2800" smtClean="0">
                <a:solidFill>
                  <a:srgbClr val="FF0000"/>
                </a:solidFill>
                <a:ea typeface="ＭＳ Ｐゴシック"/>
                <a:cs typeface="ＭＳ Ｐゴシック"/>
              </a:rPr>
              <a:t> provocando un incremento inesperado en la tasa de inflación</a:t>
            </a:r>
            <a:r>
              <a:rPr lang="es-MX" smtClean="0">
                <a:solidFill>
                  <a:srgbClr val="FF0000"/>
                </a:solidFill>
                <a:ea typeface="ＭＳ Ｐゴシック"/>
                <a:cs typeface="ＭＳ Ｐゴシック"/>
              </a:rPr>
              <a:t>.</a:t>
            </a:r>
          </a:p>
          <a:p>
            <a:pPr eaLnBrk="1" hangingPunct="1">
              <a:buFontTx/>
              <a:buNone/>
            </a:pPr>
            <a:endParaRPr lang="es-MX" sz="2400" smtClean="0">
              <a:ea typeface="ＭＳ Ｐゴシック"/>
              <a:cs typeface="ＭＳ Ｐゴシック"/>
            </a:endParaRPr>
          </a:p>
          <a:p>
            <a:pPr eaLnBrk="1" hangingPunct="1">
              <a:buFontTx/>
              <a:buNone/>
            </a:pPr>
            <a:r>
              <a:rPr lang="es-MX" sz="2800" smtClean="0">
                <a:solidFill>
                  <a:srgbClr val="FF0000"/>
                </a:solidFill>
                <a:ea typeface="ＭＳ Ｐゴシック"/>
                <a:cs typeface="ＭＳ Ｐゴシック"/>
              </a:rPr>
              <a:t>   Las expectativas que tienen las personas juegan un papel muy importante</a:t>
            </a:r>
            <a:r>
              <a:rPr lang="es-MX" sz="2800" smtClean="0">
                <a:ea typeface="ＭＳ Ｐゴシック"/>
                <a:cs typeface="ＭＳ Ｐゴシック"/>
              </a:rPr>
              <a:t>.</a:t>
            </a:r>
            <a:r>
              <a:rPr lang="es-MX" sz="2800" smtClean="0">
                <a:solidFill>
                  <a:srgbClr val="0000FF"/>
                </a:solidFill>
                <a:ea typeface="ＭＳ Ｐゴシック"/>
                <a:cs typeface="ＭＳ Ｐゴシック"/>
              </a:rPr>
              <a:t> </a:t>
            </a:r>
            <a:r>
              <a:rPr lang="es-MX" sz="2800" smtClean="0">
                <a:solidFill>
                  <a:srgbClr val="000090"/>
                </a:solidFill>
                <a:ea typeface="ＭＳ Ｐゴシック"/>
                <a:cs typeface="ＭＳ Ｐゴシック"/>
              </a:rPr>
              <a:t>Demostraron que tratar de reducir la tasa de desempleo vía inflación sólo se puede dar en el corto plazo.</a:t>
            </a:r>
          </a:p>
        </p:txBody>
      </p:sp>
      <p:pic>
        <p:nvPicPr>
          <p:cNvPr id="133122" name="Imagen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3357563"/>
            <a:ext cx="4265613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23" name="Imagen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579290">
            <a:off x="539750" y="549275"/>
            <a:ext cx="4318000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24" name="Imagen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1268413"/>
            <a:ext cx="41148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2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3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latin typeface="Verdana" pitchFamily="34" charset="0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96264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latin typeface="Verdana" pitchFamily="34" charset="0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3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33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1">
                                            <p:bg/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31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3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3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1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Marcador de contenido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468016"/>
          </a:xfrm>
          <a:solidFill>
            <a:srgbClr val="FFFFF7"/>
          </a:solidFill>
          <a:ln w="76200" cmpd="tri">
            <a:solidFill>
              <a:srgbClr val="FFFFFF"/>
            </a:solidFill>
          </a:ln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es-MX" sz="2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En </a:t>
            </a:r>
            <a:r>
              <a:rPr lang="es-MX" sz="2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2006 el Comité Nobel </a:t>
            </a:r>
            <a:r>
              <a:rPr lang="es-MX" sz="2600" dirty="0">
                <a:solidFill>
                  <a:srgbClr val="0000FF"/>
                </a:solidFill>
              </a:rPr>
              <a:t>anunció que el premio </a:t>
            </a:r>
            <a:r>
              <a:rPr lang="es-MX" sz="2600" dirty="0" smtClean="0">
                <a:solidFill>
                  <a:srgbClr val="0000FF"/>
                </a:solidFill>
              </a:rPr>
              <a:t>de economía </a:t>
            </a:r>
            <a:r>
              <a:rPr lang="es-MX" sz="2600" dirty="0">
                <a:solidFill>
                  <a:srgbClr val="0000FF"/>
                </a:solidFill>
              </a:rPr>
              <a:t>de 2006 se había concedido </a:t>
            </a:r>
            <a:r>
              <a:rPr lang="es-MX" sz="2600" dirty="0" smtClean="0">
                <a:solidFill>
                  <a:srgbClr val="0000FF"/>
                </a:solidFill>
              </a:rPr>
              <a:t>al</a:t>
            </a:r>
          </a:p>
          <a:p>
            <a:pPr algn="ctr" eaLnBrk="1" hangingPunct="1">
              <a:buFontTx/>
              <a:buNone/>
              <a:defRPr/>
            </a:pPr>
            <a:r>
              <a:rPr lang="es-MX" sz="2600" dirty="0" smtClean="0">
                <a:solidFill>
                  <a:srgbClr val="FF0000"/>
                </a:solidFill>
              </a:rPr>
              <a:t> </a:t>
            </a:r>
            <a:r>
              <a:rPr lang="es-MX" sz="2600" dirty="0">
                <a:solidFill>
                  <a:srgbClr val="FF0000"/>
                </a:solidFill>
              </a:rPr>
              <a:t>Dr. Edmund Phelps, de Columbia</a:t>
            </a:r>
            <a:r>
              <a:rPr lang="es-MX" sz="2600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7" name="Marcador de contenido 2"/>
          <p:cNvSpPr txBox="1">
            <a:spLocks/>
          </p:cNvSpPr>
          <p:nvPr/>
        </p:nvSpPr>
        <p:spPr bwMode="auto">
          <a:xfrm>
            <a:off x="684213" y="2205038"/>
            <a:ext cx="7848600" cy="4176712"/>
          </a:xfrm>
          <a:prstGeom prst="rect">
            <a:avLst/>
          </a:prstGeom>
          <a:solidFill>
            <a:srgbClr val="FFFFF7"/>
          </a:solidFill>
          <a:ln w="76200" cmpd="tri">
            <a:solidFill>
              <a:srgbClr val="FFFFFF"/>
            </a:solidFill>
          </a:ln>
          <a:extLst>
            <a:ext uri="{FAA26D3D-D897-4be2-8F04-BA451C77F1D7}"/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rgbClr val="FFFFFF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FFFFFF"/>
                </a:solidFill>
                <a:latin typeface="+mn-lt"/>
                <a:ea typeface="ＭＳ Ｐゴシック" pitchFamily="-112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FFFFFF"/>
                </a:solidFill>
                <a:latin typeface="+mn-lt"/>
                <a:ea typeface="ＭＳ Ｐゴシック" pitchFamily="-112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FFFFFF"/>
                </a:solidFill>
                <a:latin typeface="+mn-lt"/>
                <a:ea typeface="ＭＳ Ｐゴシック" pitchFamily="-112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FFFFFF"/>
                </a:solidFill>
                <a:latin typeface="+mn-lt"/>
                <a:ea typeface="ＭＳ Ｐゴシック" pitchFamily="-112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FFFFFF"/>
                </a:solidFill>
                <a:latin typeface="+mn-lt"/>
                <a:ea typeface="ＭＳ Ｐゴシック" pitchFamily="-112" charset="-128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FFFFFF"/>
                </a:solidFill>
                <a:latin typeface="+mn-lt"/>
                <a:ea typeface="ＭＳ Ｐゴシック" pitchFamily="-112" charset="-128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FFFFFF"/>
                </a:solidFill>
                <a:latin typeface="+mn-lt"/>
                <a:ea typeface="ＭＳ Ｐゴシック" pitchFamily="-112" charset="-128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FFFFFF"/>
                </a:solidFill>
                <a:latin typeface="+mn-lt"/>
                <a:ea typeface="ＭＳ Ｐゴシック" pitchFamily="-112" charset="-128"/>
              </a:defRPr>
            </a:lvl9pPr>
          </a:lstStyle>
          <a:p>
            <a:pPr marL="0" indent="0" algn="just" eaLnBrk="1" hangingPunct="1">
              <a:buFontTx/>
              <a:buNone/>
              <a:defRPr/>
            </a:pPr>
            <a:r>
              <a:rPr lang="es-MX" sz="2400" dirty="0" smtClean="0">
                <a:solidFill>
                  <a:srgbClr val="000090"/>
                </a:solidFill>
              </a:rPr>
              <a:t>El principal logro académico de Phelps es su acertada </a:t>
            </a:r>
            <a:r>
              <a:rPr lang="es-MX" sz="2400" b="1" dirty="0" smtClean="0">
                <a:solidFill>
                  <a:srgbClr val="FF0000"/>
                </a:solidFill>
              </a:rPr>
              <a:t>refutación</a:t>
            </a:r>
            <a:r>
              <a:rPr lang="es-MX" sz="2400" dirty="0" smtClean="0">
                <a:solidFill>
                  <a:srgbClr val="000090"/>
                </a:solidFill>
              </a:rPr>
              <a:t> de uno de los principios fundamentales del keynesianismo moderno, </a:t>
            </a:r>
            <a:r>
              <a:rPr lang="es-MX" sz="2400" dirty="0" smtClean="0">
                <a:solidFill>
                  <a:srgbClr val="FF0000"/>
                </a:solidFill>
              </a:rPr>
              <a:t>“La curva de Phillips”.</a:t>
            </a:r>
          </a:p>
          <a:p>
            <a:pPr marL="0" indent="0" algn="just" eaLnBrk="1" hangingPunct="1">
              <a:buFontTx/>
              <a:buNone/>
              <a:defRPr/>
            </a:pPr>
            <a:endParaRPr lang="es-MX" sz="2400" dirty="0" smtClean="0">
              <a:solidFill>
                <a:srgbClr val="FF0000"/>
              </a:solidFill>
            </a:endParaRPr>
          </a:p>
          <a:p>
            <a:pPr marL="0" indent="0" algn="just" eaLnBrk="1" hangingPunct="1">
              <a:buFontTx/>
              <a:buNone/>
              <a:defRPr/>
            </a:pPr>
            <a:r>
              <a:rPr lang="es-MX" sz="2400" dirty="0" smtClean="0">
                <a:solidFill>
                  <a:srgbClr val="FF0000"/>
                </a:solidFill>
              </a:rPr>
              <a:t>Los intentos de estimular el crecimiento y el empleo emitiendo dinero, inevitablemente fracasaron. </a:t>
            </a:r>
          </a:p>
          <a:p>
            <a:pPr marL="0" indent="0" algn="just" eaLnBrk="1" hangingPunct="1">
              <a:buFontTx/>
              <a:buNone/>
              <a:defRPr/>
            </a:pPr>
            <a:r>
              <a:rPr lang="es-MX" sz="2400" dirty="0" smtClean="0">
                <a:solidFill>
                  <a:srgbClr val="000090"/>
                </a:solidFill>
              </a:rPr>
              <a:t>Cuando se dan periodos de estabilidad monetaria y estabilidad de precios, </a:t>
            </a:r>
            <a:r>
              <a:rPr lang="es-MX" sz="2400" dirty="0" smtClean="0">
                <a:solidFill>
                  <a:srgbClr val="FF0000"/>
                </a:solidFill>
              </a:rPr>
              <a:t>trae como consecuencia que la tasa de desempleo disminuya</a:t>
            </a:r>
            <a:r>
              <a:rPr lang="es-MX" sz="2400" dirty="0" smtClean="0">
                <a:solidFill>
                  <a:srgbClr val="800000"/>
                </a:solidFill>
              </a:rPr>
              <a:t>.</a:t>
            </a:r>
            <a:endParaRPr lang="es-ES_tradnl" sz="2400" dirty="0" smtClean="0">
              <a:solidFill>
                <a:srgbClr val="800000"/>
              </a:solidFill>
            </a:endParaRPr>
          </a:p>
          <a:p>
            <a:pPr algn="just" eaLnBrk="1" hangingPunct="1">
              <a:defRPr/>
            </a:pPr>
            <a:endParaRPr lang="es-MX" sz="2400" dirty="0"/>
          </a:p>
        </p:txBody>
      </p:sp>
      <p:grpSp>
        <p:nvGrpSpPr>
          <p:cNvPr id="2" name="Agrupar 1"/>
          <p:cNvGrpSpPr>
            <a:grpSpLocks/>
          </p:cNvGrpSpPr>
          <p:nvPr/>
        </p:nvGrpSpPr>
        <p:grpSpPr bwMode="auto">
          <a:xfrm>
            <a:off x="1752600" y="1905000"/>
            <a:ext cx="4781550" cy="4321175"/>
            <a:chOff x="2483768" y="1412776"/>
            <a:chExt cx="5682208" cy="5063232"/>
          </a:xfrm>
        </p:grpSpPr>
        <p:pic>
          <p:nvPicPr>
            <p:cNvPr id="135171" name="Imagen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/>
              </a:extLst>
            </a:blip>
            <a:srcRect/>
            <a:stretch>
              <a:fillRect/>
            </a:stretch>
          </p:blipFill>
          <p:spPr bwMode="auto">
            <a:xfrm>
              <a:off x="2483768" y="1700808"/>
              <a:ext cx="3824288" cy="4775200"/>
            </a:xfrm>
            <a:prstGeom prst="rect">
              <a:avLst/>
            </a:prstGeom>
            <a:ln w="76200" cmpd="tri">
              <a:solidFill>
                <a:schemeClr val="tx1"/>
              </a:solidFill>
              <a:miter lim="800000"/>
              <a:headEnd/>
              <a:tailEnd/>
            </a:ln>
            <a:effectLst>
              <a:innerShdw blurRad="76200">
                <a:srgbClr val="000000"/>
              </a:innerShdw>
            </a:effectLst>
            <a:extLst>
              <a:ext uri="{909E8E84-426E-40dd-AFC4-6F175D3DCCD1}"/>
            </a:extLst>
          </p:spPr>
        </p:pic>
        <p:pic>
          <p:nvPicPr>
            <p:cNvPr id="135170" name="Imagen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/>
              </a:extLst>
            </a:blip>
            <a:srcRect/>
            <a:stretch>
              <a:fillRect/>
            </a:stretch>
          </p:blipFill>
          <p:spPr bwMode="auto">
            <a:xfrm>
              <a:off x="5580112" y="1412776"/>
              <a:ext cx="2585864" cy="2585864"/>
            </a:xfrm>
            <a:prstGeom prst="ellipse">
              <a:avLst/>
            </a:prstGeom>
            <a:ln w="76200" cmpd="tri">
              <a:solidFill>
                <a:schemeClr val="tx1"/>
              </a:solidFill>
              <a:miter lim="800000"/>
              <a:headEnd/>
              <a:tailEnd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/>
            </a:extLst>
          </p:spPr>
        </p:pic>
      </p:grpSp>
      <p:pic>
        <p:nvPicPr>
          <p:cNvPr id="98311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6525" y="662940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12" name="Rectangle 2"/>
          <p:cNvSpPr>
            <a:spLocks/>
          </p:cNvSpPr>
          <p:nvPr/>
        </p:nvSpPr>
        <p:spPr bwMode="auto">
          <a:xfrm>
            <a:off x="990600" y="667385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latin typeface="Verdana" pitchFamily="34" charset="0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98313" name="Rectangle 3"/>
          <p:cNvSpPr>
            <a:spLocks/>
          </p:cNvSpPr>
          <p:nvPr/>
        </p:nvSpPr>
        <p:spPr bwMode="auto">
          <a:xfrm>
            <a:off x="6096000" y="667385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latin typeface="Verdana" pitchFamily="34" charset="0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decel="100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3" name="Título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1597025" y="73025"/>
            <a:ext cx="7096125" cy="1377950"/>
          </a:xfrm>
        </p:spPr>
      </p:pic>
      <p:sp>
        <p:nvSpPr>
          <p:cNvPr id="137218" name="Marcador de contenido 2"/>
          <p:cNvSpPr>
            <a:spLocks noGrp="1"/>
          </p:cNvSpPr>
          <p:nvPr>
            <p:ph idx="1"/>
          </p:nvPr>
        </p:nvSpPr>
        <p:spPr>
          <a:xfrm>
            <a:off x="1644650" y="1341438"/>
            <a:ext cx="7086600" cy="2433637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s-MX" sz="2400" smtClean="0">
                <a:ea typeface="ＭＳ Ｐゴシック"/>
                <a:cs typeface="ＭＳ Ｐゴシック"/>
              </a:rPr>
              <a:t>   </a:t>
            </a:r>
            <a:r>
              <a:rPr lang="es-MX" sz="2400" smtClean="0">
                <a:solidFill>
                  <a:srgbClr val="0000FF"/>
                </a:solidFill>
                <a:ea typeface="ＭＳ Ｐゴシック"/>
                <a:cs typeface="ＭＳ Ｐゴシック"/>
              </a:rPr>
              <a:t>La teoría de las expectativas racionales y adaptativas refuta aún más la curva de Phillips; </a:t>
            </a:r>
            <a:r>
              <a:rPr lang="es-MX" sz="2400" smtClean="0">
                <a:solidFill>
                  <a:srgbClr val="FF0000"/>
                </a:solidFill>
                <a:ea typeface="ＭＳ Ｐゴシック"/>
                <a:cs typeface="ＭＳ Ｐゴシック"/>
              </a:rPr>
              <a:t>ya que si los agentes económicos pueden prever las consecuencias de las políticas económicas, pueden actuar para evitarlas o en su caso mitigarlas.</a:t>
            </a:r>
            <a:endParaRPr lang="es-ES_tradnl" sz="2400" smtClean="0">
              <a:solidFill>
                <a:srgbClr val="FF0000"/>
              </a:solidFill>
              <a:ea typeface="ＭＳ Ｐゴシック"/>
              <a:cs typeface="ＭＳ Ｐゴシック"/>
            </a:endParaRPr>
          </a:p>
          <a:p>
            <a:pPr algn="just" eaLnBrk="1" hangingPunct="1"/>
            <a:endParaRPr lang="es-MX" sz="2400" smtClean="0">
              <a:ea typeface="ＭＳ Ｐゴシック"/>
              <a:cs typeface="ＭＳ Ｐゴシック"/>
            </a:endParaRPr>
          </a:p>
        </p:txBody>
      </p:sp>
      <p:pic>
        <p:nvPicPr>
          <p:cNvPr id="137219" name="Imagen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5375" y="3933825"/>
            <a:ext cx="381000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7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7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5" name="Título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1600200" y="0"/>
            <a:ext cx="7096125" cy="847725"/>
          </a:xfrm>
        </p:spPr>
      </p:pic>
      <p:sp>
        <p:nvSpPr>
          <p:cNvPr id="139266" name="Marcador de contenido 2"/>
          <p:cNvSpPr>
            <a:spLocks noGrp="1"/>
          </p:cNvSpPr>
          <p:nvPr>
            <p:ph idx="1"/>
          </p:nvPr>
        </p:nvSpPr>
        <p:spPr>
          <a:xfrm>
            <a:off x="1600200" y="1143000"/>
            <a:ext cx="7543800" cy="5715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s-ES_tradnl" sz="2000" smtClean="0">
                <a:solidFill>
                  <a:srgbClr val="0000FF"/>
                </a:solidFill>
                <a:ea typeface="ＭＳ Ｐゴシック"/>
                <a:cs typeface="ＭＳ Ｐゴシック"/>
              </a:rPr>
              <a:t>     Son supuestos que se establecen en la teoría macroeconómica moderna y predicen cómo actúan los “agentes” racionales ante los diferentes impulsos.</a:t>
            </a:r>
          </a:p>
          <a:p>
            <a:pPr eaLnBrk="1" hangingPunct="1">
              <a:buFontTx/>
              <a:buNone/>
            </a:pPr>
            <a:endParaRPr lang="es-ES_tradnl" sz="2000" smtClean="0">
              <a:ea typeface="ＭＳ Ｐゴシック"/>
              <a:cs typeface="ＭＳ Ｐゴシック"/>
            </a:endParaRPr>
          </a:p>
          <a:p>
            <a:pPr eaLnBrk="1" hangingPunct="1">
              <a:buFontTx/>
              <a:buNone/>
            </a:pPr>
            <a:r>
              <a:rPr lang="es-ES_tradnl" sz="2000" smtClean="0">
                <a:solidFill>
                  <a:srgbClr val="FF0000"/>
                </a:solidFill>
                <a:ea typeface="ＭＳ Ｐゴシック"/>
                <a:cs typeface="ＭＳ Ｐゴシック"/>
              </a:rPr>
              <a:t>     </a:t>
            </a:r>
            <a:r>
              <a:rPr lang="es-ES_tradnl" sz="2000" smtClean="0">
                <a:solidFill>
                  <a:srgbClr val="800000"/>
                </a:solidFill>
                <a:ea typeface="ＭＳ Ｐゴシック"/>
                <a:cs typeface="ＭＳ Ｐゴシック"/>
              </a:rPr>
              <a:t>En promedio los individuos se comportarán de cierta manera, </a:t>
            </a:r>
            <a:r>
              <a:rPr lang="es-ES_tradnl" sz="2000" smtClean="0">
                <a:solidFill>
                  <a:srgbClr val="0000FF"/>
                </a:solidFill>
                <a:ea typeface="ＭＳ Ｐゴシック"/>
                <a:cs typeface="ＭＳ Ｐゴシック"/>
              </a:rPr>
              <a:t>con base esencialmente en las experiencias pasadas </a:t>
            </a:r>
            <a:r>
              <a:rPr lang="es-ES_tradnl" sz="2000" smtClean="0">
                <a:solidFill>
                  <a:srgbClr val="800000"/>
                </a:solidFill>
                <a:ea typeface="ＭＳ Ｐゴシック"/>
                <a:cs typeface="ＭＳ Ｐゴシック"/>
              </a:rPr>
              <a:t>e incorporando toda la información disponible para formar sus expectativas.</a:t>
            </a:r>
          </a:p>
          <a:p>
            <a:pPr eaLnBrk="1" hangingPunct="1"/>
            <a:endParaRPr lang="es-ES_tradnl" sz="2000" smtClean="0">
              <a:ea typeface="ＭＳ Ｐゴシック"/>
              <a:cs typeface="ＭＳ Ｐゴシック"/>
            </a:endParaRPr>
          </a:p>
          <a:p>
            <a:pPr eaLnBrk="1" hangingPunct="1">
              <a:buFontTx/>
              <a:buNone/>
            </a:pPr>
            <a:r>
              <a:rPr lang="es-ES_tradnl" sz="2000" smtClean="0">
                <a:ea typeface="ＭＳ Ｐゴシック"/>
                <a:cs typeface="ＭＳ Ｐゴシック"/>
              </a:rPr>
              <a:t>     </a:t>
            </a:r>
            <a:r>
              <a:rPr lang="es-ES_tradnl" sz="2000" smtClean="0">
                <a:solidFill>
                  <a:srgbClr val="0000FF"/>
                </a:solidFill>
                <a:ea typeface="ＭＳ Ｐゴシック"/>
                <a:cs typeface="ＭＳ Ｐゴシック"/>
              </a:rPr>
              <a:t>Las expectativas racionales recogen la riqueza de la experiencia pasada y la ponen al servicio de la teoría económica.</a:t>
            </a:r>
          </a:p>
          <a:p>
            <a:pPr eaLnBrk="1" hangingPunct="1">
              <a:buFontTx/>
              <a:buNone/>
            </a:pPr>
            <a:endParaRPr lang="es-ES_tradnl" sz="2000" smtClean="0">
              <a:ea typeface="ＭＳ Ｐゴシック"/>
              <a:cs typeface="ＭＳ Ｐゴシック"/>
            </a:endParaRPr>
          </a:p>
          <a:p>
            <a:pPr eaLnBrk="1" hangingPunct="1">
              <a:buFontTx/>
              <a:buNone/>
            </a:pPr>
            <a:r>
              <a:rPr lang="es-ES_tradnl" sz="2000" smtClean="0">
                <a:ea typeface="ＭＳ Ｐゴシック"/>
                <a:cs typeface="ＭＳ Ｐゴシック"/>
              </a:rPr>
              <a:t>     </a:t>
            </a:r>
            <a:r>
              <a:rPr lang="es-ES_tradnl" sz="2000" smtClean="0">
                <a:solidFill>
                  <a:srgbClr val="800000"/>
                </a:solidFill>
                <a:ea typeface="ＭＳ Ｐゴシック"/>
                <a:cs typeface="ＭＳ Ｐゴシック"/>
              </a:rPr>
              <a:t>Las expectativas racionales son, en muchos casos, complejos modelos que incorporan la información necesaria para establecer el mejor pronóstico posible.</a:t>
            </a:r>
          </a:p>
          <a:p>
            <a:pPr eaLnBrk="1" hangingPunct="1">
              <a:buFontTx/>
              <a:buNone/>
            </a:pPr>
            <a:endParaRPr lang="es-MX" smtClean="0">
              <a:ea typeface="ＭＳ Ｐゴシック"/>
              <a:cs typeface="ＭＳ Ｐゴシック"/>
            </a:endParaRPr>
          </a:p>
        </p:txBody>
      </p:sp>
      <p:pic>
        <p:nvPicPr>
          <p:cNvPr id="139268" name="Imagen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200" y="2286000"/>
            <a:ext cx="4392613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9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9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9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9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9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9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9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9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9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9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9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9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9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9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6"/>
          <p:cNvCxnSpPr/>
          <p:nvPr/>
        </p:nvCxnSpPr>
        <p:spPr>
          <a:xfrm>
            <a:off x="2276475" y="576263"/>
            <a:ext cx="0" cy="5445125"/>
          </a:xfrm>
          <a:prstGeom prst="line">
            <a:avLst/>
          </a:prstGeom>
          <a:ln w="57150" cmpd="sng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8"/>
          <p:cNvCxnSpPr/>
          <p:nvPr/>
        </p:nvCxnSpPr>
        <p:spPr>
          <a:xfrm flipH="1">
            <a:off x="2276475" y="6021388"/>
            <a:ext cx="6732588" cy="0"/>
          </a:xfrm>
          <a:prstGeom prst="line">
            <a:avLst/>
          </a:prstGeom>
          <a:ln w="57150" cmpd="sng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5675" y="1557338"/>
            <a:ext cx="6243638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97200" y="5267325"/>
            <a:ext cx="2230438" cy="1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68850" y="5267325"/>
            <a:ext cx="33401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91113" y="1196975"/>
            <a:ext cx="2946400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5157788" y="1196975"/>
            <a:ext cx="46037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Imagen 25"/>
          <p:cNvPicPr>
            <a:picLocks noChangeAspect="1"/>
          </p:cNvPicPr>
          <p:nvPr/>
        </p:nvPicPr>
        <p:blipFill>
          <a:blip r:embed="rId7"/>
          <a:srcRect l="5" r="-5" b="20937"/>
          <a:stretch>
            <a:fillRect/>
          </a:stretch>
        </p:blipFill>
        <p:spPr bwMode="auto">
          <a:xfrm flipH="1">
            <a:off x="3068638" y="2852738"/>
            <a:ext cx="46037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Imagen 26"/>
          <p:cNvPicPr>
            <a:picLocks noChangeAspect="1"/>
          </p:cNvPicPr>
          <p:nvPr/>
        </p:nvPicPr>
        <p:blipFill>
          <a:blip r:embed="rId7"/>
          <a:srcRect l="5" t="14621" r="-5"/>
          <a:stretch>
            <a:fillRect/>
          </a:stretch>
        </p:blipFill>
        <p:spPr bwMode="auto">
          <a:xfrm rot="5400000" flipH="1">
            <a:off x="4901407" y="1092994"/>
            <a:ext cx="46037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Imagen 2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7920038" y="1196975"/>
            <a:ext cx="46037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Imagen 28"/>
          <p:cNvPicPr>
            <a:picLocks noChangeAspect="1"/>
          </p:cNvPicPr>
          <p:nvPr/>
        </p:nvPicPr>
        <p:blipFill>
          <a:blip r:embed="rId7"/>
          <a:srcRect r="-7564" b="61514"/>
          <a:stretch>
            <a:fillRect/>
          </a:stretch>
        </p:blipFill>
        <p:spPr bwMode="auto">
          <a:xfrm flipH="1">
            <a:off x="6692900" y="1268413"/>
            <a:ext cx="49213" cy="160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CuadroTexto 21"/>
          <p:cNvSpPr txBox="1">
            <a:spLocks noChangeArrowheads="1"/>
          </p:cNvSpPr>
          <p:nvPr/>
        </p:nvSpPr>
        <p:spPr bwMode="auto">
          <a:xfrm>
            <a:off x="5499100" y="817563"/>
            <a:ext cx="1006475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500">
                <a:solidFill>
                  <a:schemeClr val="bg2"/>
                </a:solidFill>
              </a:rPr>
              <a:t>Recovery</a:t>
            </a:r>
          </a:p>
        </p:txBody>
      </p:sp>
      <p:sp>
        <p:nvSpPr>
          <p:cNvPr id="31" name="CuadroTexto 30"/>
          <p:cNvSpPr txBox="1">
            <a:spLocks noChangeArrowheads="1"/>
          </p:cNvSpPr>
          <p:nvPr/>
        </p:nvSpPr>
        <p:spPr bwMode="auto">
          <a:xfrm>
            <a:off x="6867525" y="817563"/>
            <a:ext cx="1057275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500">
                <a:solidFill>
                  <a:schemeClr val="bg2"/>
                </a:solidFill>
              </a:rPr>
              <a:t>Prosperity</a:t>
            </a:r>
          </a:p>
        </p:txBody>
      </p:sp>
      <p:sp>
        <p:nvSpPr>
          <p:cNvPr id="32" name="CuadroTexto 31"/>
          <p:cNvSpPr txBox="1">
            <a:spLocks noChangeArrowheads="1"/>
          </p:cNvSpPr>
          <p:nvPr/>
        </p:nvSpPr>
        <p:spPr bwMode="auto">
          <a:xfrm>
            <a:off x="2781300" y="2420938"/>
            <a:ext cx="6223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500">
                <a:solidFill>
                  <a:schemeClr val="bg2"/>
                </a:solidFill>
              </a:rPr>
              <a:t>Peak</a:t>
            </a:r>
          </a:p>
        </p:txBody>
      </p:sp>
      <p:sp>
        <p:nvSpPr>
          <p:cNvPr id="33" name="CuadroTexto 32"/>
          <p:cNvSpPr txBox="1">
            <a:spLocks noChangeArrowheads="1"/>
          </p:cNvSpPr>
          <p:nvPr/>
        </p:nvSpPr>
        <p:spPr bwMode="auto">
          <a:xfrm>
            <a:off x="4797425" y="4273550"/>
            <a:ext cx="879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600" b="1">
                <a:solidFill>
                  <a:schemeClr val="bg2"/>
                </a:solidFill>
              </a:rPr>
              <a:t>Trough</a:t>
            </a:r>
          </a:p>
        </p:txBody>
      </p:sp>
      <p:sp>
        <p:nvSpPr>
          <p:cNvPr id="35" name="CuadroTexto 34"/>
          <p:cNvSpPr txBox="1">
            <a:spLocks noChangeArrowheads="1"/>
          </p:cNvSpPr>
          <p:nvPr/>
        </p:nvSpPr>
        <p:spPr bwMode="auto">
          <a:xfrm>
            <a:off x="3573463" y="5445125"/>
            <a:ext cx="11684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500">
                <a:solidFill>
                  <a:schemeClr val="bg2"/>
                </a:solidFill>
              </a:rPr>
              <a:t>Contraction</a:t>
            </a:r>
          </a:p>
        </p:txBody>
      </p:sp>
      <p:sp>
        <p:nvSpPr>
          <p:cNvPr id="36" name="CuadroTexto 35"/>
          <p:cNvSpPr txBox="1">
            <a:spLocks noChangeArrowheads="1"/>
          </p:cNvSpPr>
          <p:nvPr/>
        </p:nvSpPr>
        <p:spPr bwMode="auto">
          <a:xfrm>
            <a:off x="6092825" y="5445125"/>
            <a:ext cx="108426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500">
                <a:solidFill>
                  <a:schemeClr val="bg2"/>
                </a:solidFill>
              </a:rPr>
              <a:t>Expansion</a:t>
            </a:r>
          </a:p>
        </p:txBody>
      </p:sp>
      <p:sp>
        <p:nvSpPr>
          <p:cNvPr id="37" name="CuadroTexto 36"/>
          <p:cNvSpPr txBox="1">
            <a:spLocks noChangeArrowheads="1"/>
          </p:cNvSpPr>
          <p:nvPr/>
        </p:nvSpPr>
        <p:spPr bwMode="auto">
          <a:xfrm>
            <a:off x="4941888" y="6237288"/>
            <a:ext cx="7350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>
                <a:solidFill>
                  <a:schemeClr val="bg2"/>
                </a:solidFill>
              </a:rPr>
              <a:t>TIME</a:t>
            </a:r>
          </a:p>
        </p:txBody>
      </p:sp>
      <p:sp>
        <p:nvSpPr>
          <p:cNvPr id="38" name="CuadroTexto 37"/>
          <p:cNvSpPr txBox="1">
            <a:spLocks noChangeArrowheads="1"/>
          </p:cNvSpPr>
          <p:nvPr/>
        </p:nvSpPr>
        <p:spPr bwMode="auto">
          <a:xfrm rot="-5400000">
            <a:off x="1247775" y="3200400"/>
            <a:ext cx="1544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>
                <a:solidFill>
                  <a:schemeClr val="bg2"/>
                </a:solidFill>
              </a:rPr>
              <a:t>ECNONOMY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1" grpId="0"/>
      <p:bldP spid="32" grpId="0"/>
      <p:bldP spid="33" grpId="0"/>
      <p:bldP spid="35" grpId="0"/>
      <p:bldP spid="36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7" name="Título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1797050" y="73025"/>
            <a:ext cx="7096125" cy="1377950"/>
          </a:xfrm>
        </p:spPr>
      </p:pic>
      <p:sp>
        <p:nvSpPr>
          <p:cNvPr id="141314" name="Marcador de contenido 2"/>
          <p:cNvSpPr>
            <a:spLocks noGrp="1"/>
          </p:cNvSpPr>
          <p:nvPr>
            <p:ph idx="1"/>
          </p:nvPr>
        </p:nvSpPr>
        <p:spPr>
          <a:xfrm>
            <a:off x="1547813" y="1600200"/>
            <a:ext cx="7086600" cy="480060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s-ES_tradnl" sz="2000" smtClean="0">
                <a:ea typeface="ＭＳ Ｐゴシック"/>
                <a:cs typeface="ＭＳ Ｐゴシック"/>
              </a:rPr>
              <a:t>  </a:t>
            </a:r>
            <a:r>
              <a:rPr lang="es-ES_tradnl" sz="2000" smtClean="0">
                <a:solidFill>
                  <a:srgbClr val="0000FF"/>
                </a:solidFill>
                <a:ea typeface="ＭＳ Ｐゴシック"/>
                <a:cs typeface="ＭＳ Ｐゴシック"/>
              </a:rPr>
              <a:t>Las personas forman sus expectativas basándose en experiencias pasadas.</a:t>
            </a:r>
          </a:p>
          <a:p>
            <a:pPr algn="just" eaLnBrk="1" hangingPunct="1">
              <a:buFontTx/>
              <a:buNone/>
            </a:pPr>
            <a:endParaRPr lang="es-ES_tradnl" sz="2000" smtClean="0">
              <a:solidFill>
                <a:srgbClr val="0000FF"/>
              </a:solidFill>
              <a:ea typeface="ＭＳ Ｐゴシック"/>
              <a:cs typeface="ＭＳ Ｐゴシック"/>
            </a:endParaRPr>
          </a:p>
          <a:p>
            <a:pPr algn="just" eaLnBrk="1" hangingPunct="1">
              <a:buFontTx/>
              <a:buNone/>
            </a:pPr>
            <a:r>
              <a:rPr lang="es-ES_tradnl" sz="2000" smtClean="0">
                <a:solidFill>
                  <a:srgbClr val="800000"/>
                </a:solidFill>
                <a:ea typeface="ＭＳ Ｐゴシック"/>
                <a:cs typeface="ＭＳ Ｐゴシック"/>
              </a:rPr>
              <a:t>    Por ejemplo: </a:t>
            </a:r>
            <a:r>
              <a:rPr lang="es-ES_tradnl" sz="2000" smtClean="0">
                <a:solidFill>
                  <a:srgbClr val="FF0000"/>
                </a:solidFill>
                <a:ea typeface="ＭＳ Ｐゴシック"/>
                <a:cs typeface="ＭＳ Ｐゴシック"/>
              </a:rPr>
              <a:t>para formar la expectativa para las tasas de interés </a:t>
            </a:r>
            <a:r>
              <a:rPr lang="es-ES_tradnl" sz="2000" smtClean="0">
                <a:solidFill>
                  <a:srgbClr val="800000"/>
                </a:solidFill>
                <a:ea typeface="ＭＳ Ｐゴシック"/>
                <a:cs typeface="ＭＳ Ｐゴシック"/>
              </a:rPr>
              <a:t>del “año 2”, tomamos en cuenta las expectativas de la tasa de interés esperada del “año 1” y del “año 0”, así como las tasas reales del “año 1” y del “año 0”.</a:t>
            </a:r>
          </a:p>
          <a:p>
            <a:pPr algn="just" eaLnBrk="1" hangingPunct="1"/>
            <a:endParaRPr lang="es-ES_tradnl" sz="2000" smtClean="0">
              <a:ea typeface="ＭＳ Ｐゴシック"/>
              <a:cs typeface="ＭＳ Ｐゴシック"/>
            </a:endParaRPr>
          </a:p>
          <a:p>
            <a:pPr algn="just" eaLnBrk="1" hangingPunct="1">
              <a:buFontTx/>
              <a:buNone/>
            </a:pPr>
            <a:r>
              <a:rPr lang="es-ES_tradnl" sz="2000" smtClean="0">
                <a:solidFill>
                  <a:srgbClr val="0000FF"/>
                </a:solidFill>
                <a:ea typeface="ＭＳ Ｐゴシック"/>
                <a:cs typeface="ＭＳ Ｐゴシック"/>
              </a:rPr>
              <a:t>   Las expectativas dan una mayor importancia a los datos más recientes y se va disminuyendo dicho peso conforme aumenta la antigüedad de los datos.</a:t>
            </a:r>
          </a:p>
          <a:p>
            <a:pPr algn="just" eaLnBrk="1" hangingPunct="1">
              <a:buFontTx/>
              <a:buNone/>
            </a:pPr>
            <a:endParaRPr lang="es-ES_tradnl" sz="2000" smtClean="0">
              <a:ea typeface="ＭＳ Ｐゴシック"/>
              <a:cs typeface="ＭＳ Ｐゴシック"/>
            </a:endParaRPr>
          </a:p>
          <a:p>
            <a:pPr algn="just" eaLnBrk="1" hangingPunct="1">
              <a:buFontTx/>
              <a:buNone/>
            </a:pPr>
            <a:r>
              <a:rPr lang="es-ES_tradnl" sz="2000" smtClean="0">
                <a:solidFill>
                  <a:srgbClr val="800000"/>
                </a:solidFill>
                <a:ea typeface="ＭＳ Ｐゴシック"/>
                <a:cs typeface="ＭＳ Ｐゴシック"/>
              </a:rPr>
              <a:t>   El “error de hace dos años” tendrá menos “peso” en la evaluación, que el “error” de hace un año.</a:t>
            </a:r>
          </a:p>
          <a:p>
            <a:pPr algn="just" eaLnBrk="1" hangingPunct="1"/>
            <a:endParaRPr lang="es-ES_tradnl" sz="2000" smtClean="0">
              <a:ea typeface="ＭＳ Ｐゴシック"/>
              <a:cs typeface="ＭＳ Ｐゴシック"/>
            </a:endParaRPr>
          </a:p>
          <a:p>
            <a:pPr algn="just" eaLnBrk="1" hangingPunct="1"/>
            <a:endParaRPr lang="es-ES_tradnl" sz="2000" smtClean="0">
              <a:ea typeface="ＭＳ Ｐゴシック"/>
              <a:cs typeface="ＭＳ Ｐゴシック"/>
            </a:endParaRPr>
          </a:p>
          <a:p>
            <a:pPr algn="just" eaLnBrk="1" hangingPunct="1"/>
            <a:endParaRPr lang="es-ES_tradnl" sz="2000" smtClean="0">
              <a:ea typeface="ＭＳ Ｐゴシック"/>
              <a:cs typeface="ＭＳ Ｐゴシック"/>
            </a:endParaRPr>
          </a:p>
          <a:p>
            <a:pPr algn="just" eaLnBrk="1" hangingPunct="1"/>
            <a:endParaRPr lang="es-MX" smtClean="0">
              <a:ea typeface="ＭＳ Ｐゴシック"/>
              <a:cs typeface="ＭＳ Ｐゴシック"/>
            </a:endParaRPr>
          </a:p>
        </p:txBody>
      </p:sp>
      <p:pic>
        <p:nvPicPr>
          <p:cNvPr id="141315" name="Imagen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4365625"/>
            <a:ext cx="280828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1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1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1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1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1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1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1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1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1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1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1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1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1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1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1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1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3" name="Imagen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86267">
            <a:off x="436563" y="841375"/>
            <a:ext cx="8313737" cy="545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62" name="Marcador de contenido 2"/>
          <p:cNvSpPr>
            <a:spLocks noGrp="1"/>
          </p:cNvSpPr>
          <p:nvPr>
            <p:ph idx="1"/>
          </p:nvPr>
        </p:nvSpPr>
        <p:spPr>
          <a:xfrm>
            <a:off x="827088" y="1052513"/>
            <a:ext cx="7467600" cy="5029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s-MX" sz="2300" smtClean="0">
                <a:ea typeface="ＭＳ Ｐゴシック"/>
                <a:cs typeface="ＭＳ Ｐゴシック"/>
              </a:rPr>
              <a:t>    En 2006 recibió el Premio Nobel de Economía por su análisis de intercambios intertemporales de la política macroeconómica. </a:t>
            </a:r>
          </a:p>
          <a:p>
            <a:pPr eaLnBrk="1" hangingPunct="1"/>
            <a:endParaRPr lang="es-MX" sz="2300" smtClean="0">
              <a:ea typeface="ＭＳ Ｐゴシック"/>
              <a:cs typeface="ＭＳ Ｐゴシック"/>
            </a:endParaRPr>
          </a:p>
          <a:p>
            <a:pPr eaLnBrk="1" hangingPunct="1">
              <a:buFontTx/>
              <a:buNone/>
            </a:pPr>
            <a:r>
              <a:rPr lang="es-MX" sz="2300" smtClean="0">
                <a:solidFill>
                  <a:schemeClr val="tx2"/>
                </a:solidFill>
                <a:ea typeface="ＭＳ Ｐゴシック"/>
                <a:cs typeface="ＭＳ Ｐゴシック"/>
              </a:rPr>
              <a:t>    Para Phelps, la tasa de desempleo no sólo depende de la tasa de inflación, sino que también depende del nivel de precios, del nivel de salarios y de las expectativas racionales y adaptativas.</a:t>
            </a:r>
          </a:p>
          <a:p>
            <a:pPr eaLnBrk="1" hangingPunct="1">
              <a:buFontTx/>
              <a:buNone/>
            </a:pPr>
            <a:endParaRPr lang="es-MX" sz="2300" smtClean="0">
              <a:ea typeface="ＭＳ Ｐゴシック"/>
              <a:cs typeface="ＭＳ Ｐゴシック"/>
            </a:endParaRPr>
          </a:p>
          <a:p>
            <a:pPr eaLnBrk="1" hangingPunct="1">
              <a:buFontTx/>
              <a:buNone/>
            </a:pPr>
            <a:r>
              <a:rPr lang="es-MX" sz="2300" smtClean="0">
                <a:ea typeface="ＭＳ Ｐゴシック"/>
                <a:cs typeface="ＭＳ Ｐゴシック"/>
              </a:rPr>
              <a:t>    Phelps demostró que las políticas de estabilización sólo reducen las fluctuaciones del desempleo en el corto plazo y que los efectos futuros van a depender de las decisiones de políticas presentes.</a:t>
            </a:r>
            <a:endParaRPr lang="es-ES_tradnl" sz="2300" smtClean="0">
              <a:ea typeface="ＭＳ Ｐゴシック"/>
              <a:cs typeface="ＭＳ Ｐゴシック"/>
            </a:endParaRPr>
          </a:p>
          <a:p>
            <a:pPr eaLnBrk="1" hangingPunct="1"/>
            <a:endParaRPr lang="es-MX" smtClean="0">
              <a:ea typeface="ＭＳ Ｐゴシック"/>
              <a:cs typeface="ＭＳ Ｐゴシック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86267">
            <a:off x="692150" y="1365250"/>
            <a:ext cx="8315325" cy="527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8" name="Título 1"/>
          <p:cNvPicPr>
            <a:picLocks noGrp="1" noChangeArrowheads="1"/>
          </p:cNvPicPr>
          <p:nvPr>
            <p:ph type="title"/>
          </p:nvPr>
        </p:nvPicPr>
        <p:blipFill>
          <a:blip r:embed="rId4"/>
          <a:srcRect/>
          <a:stretch>
            <a:fillRect/>
          </a:stretch>
        </p:blipFill>
        <p:spPr>
          <a:xfrm>
            <a:off x="1444625" y="182563"/>
            <a:ext cx="7169150" cy="11588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3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3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3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3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3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Marcador de contenido 2"/>
          <p:cNvSpPr>
            <a:spLocks noGrp="1"/>
          </p:cNvSpPr>
          <p:nvPr>
            <p:ph idx="1"/>
          </p:nvPr>
        </p:nvSpPr>
        <p:spPr>
          <a:xfrm>
            <a:off x="865188" y="44450"/>
            <a:ext cx="7162800" cy="6096000"/>
          </a:xfrm>
        </p:spPr>
        <p:txBody>
          <a:bodyPr/>
          <a:lstStyle/>
          <a:p>
            <a:pPr algn="just" eaLnBrk="1" hangingPunct="1">
              <a:buFontTx/>
              <a:buNone/>
              <a:defRPr/>
            </a:pPr>
            <a:endParaRPr lang="es-ES_tradnl" dirty="0"/>
          </a:p>
          <a:p>
            <a:pPr algn="just" eaLnBrk="1" hangingPunct="1">
              <a:buFontTx/>
              <a:buNone/>
              <a:defRPr/>
            </a:pPr>
            <a:r>
              <a:rPr lang="es-MX" sz="3600" dirty="0" smtClean="0">
                <a:solidFill>
                  <a:srgbClr val="FF0000"/>
                </a:solidFill>
              </a:rPr>
              <a:t>  La </a:t>
            </a:r>
            <a:r>
              <a:rPr lang="es-MX" sz="3600" dirty="0">
                <a:solidFill>
                  <a:srgbClr val="FF0000"/>
                </a:solidFill>
              </a:rPr>
              <a:t>curva de Phillips es un claro ejemplo de </a:t>
            </a:r>
            <a:r>
              <a:rPr lang="es-MX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cómo la economía es una ciencia social y cómo una herramienta teórica que fue fundamental en las décadas de 1960 y 1970, </a:t>
            </a:r>
            <a:r>
              <a:rPr lang="es-MX" sz="3600" dirty="0">
                <a:solidFill>
                  <a:srgbClr val="FF0000"/>
                </a:solidFill>
              </a:rPr>
              <a:t>al cambiar las condiciones económicas dejó de ser un instrumento útil para modelar la realidad.</a:t>
            </a:r>
            <a:endParaRPr lang="es-ES_tradnl" sz="3600" dirty="0">
              <a:solidFill>
                <a:srgbClr val="FF0000"/>
              </a:solidFill>
            </a:endParaRPr>
          </a:p>
          <a:p>
            <a:pPr algn="just" eaLnBrk="1" hangingPunct="1">
              <a:defRPr/>
            </a:pPr>
            <a:endParaRPr lang="es-MX" dirty="0"/>
          </a:p>
        </p:txBody>
      </p:sp>
      <p:pic>
        <p:nvPicPr>
          <p:cNvPr id="11059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6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D2144"/>
                </a:solidFill>
                <a:latin typeface="Verdana" pitchFamily="34" charset="0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110597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D2144"/>
                </a:solidFill>
                <a:latin typeface="Verdana" pitchFamily="34" charset="0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5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5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5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5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0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3713" y="260350"/>
            <a:ext cx="7380287" cy="1223963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600200" y="1700213"/>
            <a:ext cx="7543800" cy="5157787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s-ES_tradnl" sz="2800" smtClean="0">
              <a:solidFill>
                <a:srgbClr val="2E2E45"/>
              </a:solidFill>
              <a:ea typeface="ＭＳ Ｐゴシック"/>
              <a:cs typeface="ＭＳ Ｐゴシック"/>
            </a:endParaRPr>
          </a:p>
          <a:p>
            <a:pPr eaLnBrk="1" hangingPunct="1"/>
            <a:r>
              <a:rPr lang="es-MX" sz="2800" smtClean="0">
                <a:solidFill>
                  <a:srgbClr val="0000FF"/>
                </a:solidFill>
                <a:ea typeface="ＭＳ Ｐゴシック"/>
                <a:cs typeface="ＭＳ Ｐゴシック"/>
              </a:rPr>
              <a:t>¿Crees que a mayor inflación exista mayor o menor nivel de empleo?</a:t>
            </a:r>
          </a:p>
          <a:p>
            <a:pPr eaLnBrk="1" hangingPunct="1">
              <a:buFontTx/>
              <a:buNone/>
            </a:pPr>
            <a:endParaRPr lang="es-ES_tradnl" sz="2800" smtClean="0">
              <a:solidFill>
                <a:srgbClr val="2E2E45"/>
              </a:solidFill>
              <a:ea typeface="ＭＳ Ｐゴシック"/>
              <a:cs typeface="ＭＳ Ｐゴシック"/>
            </a:endParaRPr>
          </a:p>
          <a:p>
            <a:pPr eaLnBrk="1" hangingPunct="1"/>
            <a:r>
              <a:rPr lang="es-MX" sz="2800" smtClean="0">
                <a:solidFill>
                  <a:srgbClr val="800000"/>
                </a:solidFill>
                <a:ea typeface="ＭＳ Ｐゴシック"/>
                <a:cs typeface="ＭＳ Ｐゴシック"/>
              </a:rPr>
              <a:t>¿Crees que las expectativas que tiene una persona pueden modificar su forma de actuar en los  diferentes ámbitos de su vida?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08175" y="609600"/>
            <a:ext cx="7235825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ＭＳ Ｐゴシック" charset="0"/>
                <a:cs typeface="ＭＳ Ｐゴシック" charset="0"/>
              </a:rPr>
              <a:t>REACTIVACIÓN DEL CONOCIMIENTO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Marcador de contenido 2"/>
          <p:cNvSpPr>
            <a:spLocks noGrp="1"/>
          </p:cNvSpPr>
          <p:nvPr>
            <p:ph idx="1"/>
          </p:nvPr>
        </p:nvSpPr>
        <p:spPr>
          <a:xfrm>
            <a:off x="293688" y="581025"/>
            <a:ext cx="8382000" cy="5943600"/>
          </a:xfrm>
        </p:spPr>
        <p:txBody>
          <a:bodyPr/>
          <a:lstStyle/>
          <a:p>
            <a:pPr eaLnBrk="1" hangingPunct="1"/>
            <a:r>
              <a:rPr lang="es-MX" sz="2800" b="1" smtClean="0">
                <a:solidFill>
                  <a:srgbClr val="000090"/>
                </a:solidFill>
                <a:ea typeface="ＭＳ Ｐゴシック"/>
                <a:cs typeface="ＭＳ Ｐゴシック"/>
              </a:rPr>
              <a:t>Este argumento, visto del lado de un empresario</a:t>
            </a:r>
            <a:r>
              <a:rPr lang="es-MX" sz="2800" smtClean="0">
                <a:solidFill>
                  <a:srgbClr val="000090"/>
                </a:solidFill>
                <a:ea typeface="ＭＳ Ｐゴシック"/>
                <a:cs typeface="ＭＳ Ｐゴシック"/>
              </a:rPr>
              <a:t> o de cualquier persona que tenga un negocio y personal a su cargo, si su país tiene tasas de inflación altas, lo que hará es tratar de </a:t>
            </a:r>
            <a:r>
              <a:rPr lang="es-MX" sz="2800" smtClean="0">
                <a:solidFill>
                  <a:srgbClr val="FF0000"/>
                </a:solidFill>
                <a:ea typeface="ＭＳ Ｐゴシック"/>
                <a:cs typeface="ＭＳ Ｐゴシック"/>
              </a:rPr>
              <a:t>reducir sus costos e incrementar su productividad para mantener el mismo nivel de producción.</a:t>
            </a:r>
          </a:p>
          <a:p>
            <a:pPr eaLnBrk="1" hangingPunct="1"/>
            <a:endParaRPr lang="es-MX" sz="2400" smtClean="0">
              <a:solidFill>
                <a:srgbClr val="FF0000"/>
              </a:solidFill>
              <a:ea typeface="ＭＳ Ｐゴシック"/>
              <a:cs typeface="ＭＳ Ｐゴシック"/>
            </a:endParaRPr>
          </a:p>
          <a:p>
            <a:pPr eaLnBrk="1" hangingPunct="1">
              <a:buFontTx/>
              <a:buNone/>
            </a:pPr>
            <a:r>
              <a:rPr lang="es-MX" sz="2400" smtClean="0">
                <a:ea typeface="ＭＳ Ｐゴシック"/>
                <a:cs typeface="ＭＳ Ｐゴシック"/>
              </a:rPr>
              <a:t>    </a:t>
            </a:r>
            <a:r>
              <a:rPr lang="es-MX" sz="2800" smtClean="0">
                <a:solidFill>
                  <a:srgbClr val="000090"/>
                </a:solidFill>
                <a:ea typeface="ＭＳ Ｐゴシック"/>
                <a:cs typeface="ＭＳ Ｐゴシック"/>
              </a:rPr>
              <a:t>Si sus costos se elevan, seguramente reducirá el nivel de producción.  </a:t>
            </a:r>
            <a:r>
              <a:rPr lang="es-MX" sz="2800" smtClean="0">
                <a:solidFill>
                  <a:srgbClr val="FF0000"/>
                </a:solidFill>
                <a:ea typeface="ＭＳ Ｐゴシック"/>
                <a:cs typeface="ＭＳ Ｐゴシック"/>
              </a:rPr>
              <a:t>No suena lógico que el empresario, al enfrentar altas tasas de inflación (incremento en los costos), contrate, por          esta causa,  más personal.</a:t>
            </a:r>
            <a:endParaRPr lang="es-ES_tradnl" sz="2800" smtClean="0">
              <a:solidFill>
                <a:srgbClr val="FF0000"/>
              </a:solidFill>
              <a:ea typeface="ＭＳ Ｐゴシック"/>
              <a:cs typeface="ＭＳ Ｐゴシック"/>
            </a:endParaRPr>
          </a:p>
          <a:p>
            <a:pPr eaLnBrk="1" hangingPunct="1"/>
            <a:endParaRPr lang="es-MX" smtClean="0">
              <a:ea typeface="ＭＳ Ｐゴシック"/>
              <a:cs typeface="ＭＳ Ｐゴシック"/>
            </a:endParaRPr>
          </a:p>
        </p:txBody>
      </p:sp>
      <p:pic>
        <p:nvPicPr>
          <p:cNvPr id="11264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44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D2144"/>
                </a:solidFill>
                <a:latin typeface="Verdana" pitchFamily="34" charset="0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112645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D2144"/>
                </a:solidFill>
                <a:latin typeface="Verdana" pitchFamily="34" charset="0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7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7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7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7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7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7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47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47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47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47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7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7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Marcador de contenido 2"/>
          <p:cNvSpPr>
            <a:spLocks noGrp="1"/>
          </p:cNvSpPr>
          <p:nvPr>
            <p:ph idx="1"/>
          </p:nvPr>
        </p:nvSpPr>
        <p:spPr>
          <a:xfrm>
            <a:off x="457200" y="4868863"/>
            <a:ext cx="8229600" cy="1703387"/>
          </a:xfrm>
          <a:solidFill>
            <a:srgbClr val="FFFFF7">
              <a:alpha val="80000"/>
            </a:srgbClr>
          </a:solidFill>
          <a:ln w="76200" cmpd="tri">
            <a:solidFill>
              <a:schemeClr val="tx2"/>
            </a:solidFill>
          </a:ln>
        </p:spPr>
        <p:txBody>
          <a:bodyPr/>
          <a:lstStyle/>
          <a:p>
            <a:pPr marL="0" indent="0" algn="just" eaLnBrk="1" hangingPunct="1">
              <a:buFontTx/>
              <a:buNone/>
              <a:defRPr/>
            </a:pPr>
            <a:endParaRPr lang="es-ES_tradnl" sz="800" dirty="0">
              <a:solidFill>
                <a:srgbClr val="161616"/>
              </a:solidFill>
            </a:endParaRPr>
          </a:p>
          <a:p>
            <a:pPr algn="just" eaLnBrk="1" hangingPunct="1">
              <a:defRPr/>
            </a:pPr>
            <a:r>
              <a:rPr lang="es-MX" sz="2400" dirty="0">
                <a:solidFill>
                  <a:srgbClr val="000090"/>
                </a:solidFill>
              </a:rPr>
              <a:t>Estas dos medidas económicas </a:t>
            </a:r>
            <a:r>
              <a:rPr lang="es-MX" sz="2400" dirty="0">
                <a:solidFill>
                  <a:srgbClr val="FF0000"/>
                </a:solidFill>
              </a:rPr>
              <a:t>se contraponen totalmente en épocas de </a:t>
            </a:r>
            <a:r>
              <a:rPr lang="es-MX" sz="2400" b="1" dirty="0">
                <a:solidFill>
                  <a:srgbClr val="FF0000"/>
                </a:solidFill>
              </a:rPr>
              <a:t>estanflación</a:t>
            </a:r>
            <a:r>
              <a:rPr lang="es-MX" sz="2400" dirty="0">
                <a:solidFill>
                  <a:srgbClr val="FF0000"/>
                </a:solidFill>
              </a:rPr>
              <a:t>, </a:t>
            </a:r>
            <a:r>
              <a:rPr lang="es-MX" sz="2400" dirty="0">
                <a:solidFill>
                  <a:srgbClr val="000090"/>
                </a:solidFill>
              </a:rPr>
              <a:t>ya que lo que corrige un efecto aumenta el otro.</a:t>
            </a:r>
            <a:endParaRPr lang="es-ES_tradnl" sz="2400" dirty="0">
              <a:solidFill>
                <a:srgbClr val="000090"/>
              </a:solidFill>
            </a:endParaRPr>
          </a:p>
          <a:p>
            <a:pPr algn="just" eaLnBrk="1" hangingPunct="1">
              <a:defRPr/>
            </a:pPr>
            <a:endParaRPr lang="es-MX" dirty="0"/>
          </a:p>
        </p:txBody>
      </p:sp>
      <p:sp>
        <p:nvSpPr>
          <p:cNvPr id="3" name="Marcador de contenido 2"/>
          <p:cNvSpPr txBox="1">
            <a:spLocks/>
          </p:cNvSpPr>
          <p:nvPr/>
        </p:nvSpPr>
        <p:spPr bwMode="auto">
          <a:xfrm>
            <a:off x="446088" y="2420938"/>
            <a:ext cx="8229600" cy="2303462"/>
          </a:xfrm>
          <a:prstGeom prst="rect">
            <a:avLst/>
          </a:prstGeom>
          <a:solidFill>
            <a:srgbClr val="FFFFF7">
              <a:alpha val="80000"/>
            </a:srgbClr>
          </a:solidFill>
          <a:ln w="76200" cmpd="tri">
            <a:solidFill>
              <a:schemeClr val="tx2"/>
            </a:solidFill>
          </a:ln>
          <a:extLst>
            <a:ext uri="{FAA26D3D-D897-4be2-8F04-BA451C77F1D7}"/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rgbClr val="FFFFFF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FFFFFF"/>
                </a:solidFill>
                <a:latin typeface="+mn-lt"/>
                <a:ea typeface="ＭＳ Ｐゴシック" pitchFamily="-112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FFFFFF"/>
                </a:solidFill>
                <a:latin typeface="+mn-lt"/>
                <a:ea typeface="ＭＳ Ｐゴシック" pitchFamily="-112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FFFFFF"/>
                </a:solidFill>
                <a:latin typeface="+mn-lt"/>
                <a:ea typeface="ＭＳ Ｐゴシック" pitchFamily="-112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FFFFFF"/>
                </a:solidFill>
                <a:latin typeface="+mn-lt"/>
                <a:ea typeface="ＭＳ Ｐゴシック" pitchFamily="-112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FFFFFF"/>
                </a:solidFill>
                <a:latin typeface="+mn-lt"/>
                <a:ea typeface="ＭＳ Ｐゴシック" pitchFamily="-112" charset="-128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FFFFFF"/>
                </a:solidFill>
                <a:latin typeface="+mn-lt"/>
                <a:ea typeface="ＭＳ Ｐゴシック" pitchFamily="-112" charset="-128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FFFFFF"/>
                </a:solidFill>
                <a:latin typeface="+mn-lt"/>
                <a:ea typeface="ＭＳ Ｐゴシック" pitchFamily="-112" charset="-128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FFFFFF"/>
                </a:solidFill>
                <a:latin typeface="+mn-lt"/>
                <a:ea typeface="ＭＳ Ｐゴシック" pitchFamily="-112" charset="-128"/>
              </a:defRPr>
            </a:lvl9pPr>
          </a:lstStyle>
          <a:p>
            <a:pPr marL="0" indent="0" algn="just" eaLnBrk="1" hangingPunct="1">
              <a:buFontTx/>
              <a:buNone/>
              <a:defRPr/>
            </a:pPr>
            <a:endParaRPr lang="es-ES_tradnl" sz="900" dirty="0" smtClean="0">
              <a:solidFill>
                <a:srgbClr val="161616"/>
              </a:solidFill>
            </a:endParaRPr>
          </a:p>
          <a:p>
            <a:pPr algn="just" eaLnBrk="1" hangingPunct="1">
              <a:defRPr/>
            </a:pPr>
            <a:r>
              <a:rPr lang="es-MX" sz="2400" dirty="0" smtClean="0">
                <a:solidFill>
                  <a:srgbClr val="FF0000"/>
                </a:solidFill>
              </a:rPr>
              <a:t>Si la economía presenta signos de estancamiento, </a:t>
            </a:r>
            <a:r>
              <a:rPr lang="es-MX" sz="2400" dirty="0" smtClean="0">
                <a:solidFill>
                  <a:srgbClr val="0000FF"/>
                </a:solidFill>
              </a:rPr>
              <a:t>la autoridad monetaria puede reducir las tasas de interés para que las empresas inviertan a un bajo costo de financiamiento, propiciando el crecimiento económico.</a:t>
            </a:r>
          </a:p>
          <a:p>
            <a:pPr algn="just" eaLnBrk="1" hangingPunct="1">
              <a:defRPr/>
            </a:pPr>
            <a:endParaRPr lang="es-MX" dirty="0"/>
          </a:p>
        </p:txBody>
      </p:sp>
      <p:sp>
        <p:nvSpPr>
          <p:cNvPr id="4" name="Marcador de contenido 2"/>
          <p:cNvSpPr txBox="1">
            <a:spLocks/>
          </p:cNvSpPr>
          <p:nvPr/>
        </p:nvSpPr>
        <p:spPr bwMode="auto">
          <a:xfrm>
            <a:off x="468313" y="188913"/>
            <a:ext cx="8229600" cy="2071687"/>
          </a:xfrm>
          <a:prstGeom prst="rect">
            <a:avLst/>
          </a:prstGeom>
          <a:solidFill>
            <a:srgbClr val="FFFFF7">
              <a:alpha val="79999"/>
            </a:srgbClr>
          </a:solidFill>
          <a:ln w="76200" cmpd="tri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s-MX" sz="2400" b="1">
                <a:solidFill>
                  <a:srgbClr val="FF0000"/>
                </a:solidFill>
              </a:rPr>
              <a:t>Si la economía de un país presenta signos inflacionarios</a:t>
            </a:r>
            <a:r>
              <a:rPr lang="es-MX" sz="2400">
                <a:solidFill>
                  <a:srgbClr val="FF0000"/>
                </a:solidFill>
              </a:rPr>
              <a:t>, </a:t>
            </a:r>
            <a:r>
              <a:rPr lang="es-MX" sz="2400">
                <a:solidFill>
                  <a:srgbClr val="000090"/>
                </a:solidFill>
              </a:rPr>
              <a:t>la autoridad monetaria generalmente aumentará las tasas de interés, tratando de frenar la inflación; sin embargo, al mismo tiempo pueden provocar recesión y estancamiento económico. </a:t>
            </a:r>
          </a:p>
        </p:txBody>
      </p:sp>
      <p:pic>
        <p:nvPicPr>
          <p:cNvPr id="11469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525" y="6557963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4" name="Rectangle 2"/>
          <p:cNvSpPr>
            <a:spLocks/>
          </p:cNvSpPr>
          <p:nvPr/>
        </p:nvSpPr>
        <p:spPr bwMode="auto">
          <a:xfrm>
            <a:off x="990600" y="6602413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latin typeface="Verdana" pitchFamily="34" charset="0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114695" name="Rectangle 3"/>
          <p:cNvSpPr>
            <a:spLocks/>
          </p:cNvSpPr>
          <p:nvPr/>
        </p:nvSpPr>
        <p:spPr bwMode="auto">
          <a:xfrm>
            <a:off x="6096000" y="6602413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latin typeface="Verdana" pitchFamily="34" charset="0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950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950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950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9505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950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9505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950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9505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950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9505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9505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9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9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9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9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9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9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9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9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9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9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9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5" grpId="0" build="p" animBg="1"/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Marcador de contenido 5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41020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s-MX" sz="2400" smtClean="0">
                <a:solidFill>
                  <a:schemeClr val="tx2"/>
                </a:solidFill>
                <a:ea typeface="ＭＳ Ｐゴシック"/>
                <a:cs typeface="ＭＳ Ｐゴシック"/>
              </a:rPr>
              <a:t>  Si la economía experimenta signos de inflación y se aumenta la tasa de interés para reducirla, ocasiona también un freno a la economía ya que será más costoso invertir para las empresas o para cualquier negocio con el consiguiente desempleo y estancamiento económico.</a:t>
            </a:r>
          </a:p>
          <a:p>
            <a:pPr algn="just" eaLnBrk="1" hangingPunct="1"/>
            <a:endParaRPr lang="es-ES_tradnl" sz="2400" smtClean="0">
              <a:ea typeface="ＭＳ Ｐゴシック"/>
              <a:cs typeface="ＭＳ Ｐゴシック"/>
            </a:endParaRPr>
          </a:p>
          <a:p>
            <a:pPr algn="just" eaLnBrk="1" hangingPunct="1"/>
            <a:r>
              <a:rPr lang="es-MX" sz="2400" smtClean="0">
                <a:solidFill>
                  <a:schemeClr val="tx1"/>
                </a:solidFill>
                <a:ea typeface="ＭＳ Ｐゴシック"/>
                <a:cs typeface="ＭＳ Ｐゴシック"/>
              </a:rPr>
              <a:t>Una de las medidas que se puede utilizar es el </a:t>
            </a:r>
            <a:r>
              <a:rPr lang="es-MX" sz="2400" smtClean="0">
                <a:solidFill>
                  <a:srgbClr val="FFFF00"/>
                </a:solidFill>
                <a:ea typeface="ＭＳ Ｐゴシック"/>
                <a:cs typeface="ＭＳ Ｐゴシック"/>
              </a:rPr>
              <a:t>incremento de la productividad</a:t>
            </a:r>
            <a:r>
              <a:rPr lang="es-MX" sz="2400" smtClean="0">
                <a:solidFill>
                  <a:schemeClr val="tx1"/>
                </a:solidFill>
                <a:ea typeface="ＭＳ Ｐゴシック"/>
                <a:cs typeface="ＭＳ Ｐゴシック"/>
              </a:rPr>
              <a:t>, tanto de </a:t>
            </a:r>
            <a:r>
              <a:rPr lang="es-MX" sz="2400" smtClean="0">
                <a:solidFill>
                  <a:srgbClr val="FFFF00"/>
                </a:solidFill>
                <a:ea typeface="ＭＳ Ｐゴシック"/>
                <a:cs typeface="ＭＳ Ｐゴシック"/>
              </a:rPr>
              <a:t>las personas como de las empresas. </a:t>
            </a:r>
            <a:r>
              <a:rPr lang="es-MX" sz="2400" smtClean="0">
                <a:solidFill>
                  <a:schemeClr val="tx1"/>
                </a:solidFill>
                <a:ea typeface="ＭＳ Ｐゴシック"/>
                <a:cs typeface="ＭＳ Ｐゴシック"/>
              </a:rPr>
              <a:t>¿Qué quiere decir esto? Producir más y mejor con los mismos recursos.</a:t>
            </a:r>
          </a:p>
          <a:p>
            <a:pPr algn="just" eaLnBrk="1" hangingPunct="1">
              <a:buFontTx/>
              <a:buNone/>
            </a:pPr>
            <a:r>
              <a:rPr lang="es-MX" sz="2400" smtClean="0">
                <a:solidFill>
                  <a:srgbClr val="000090"/>
                </a:solidFill>
                <a:ea typeface="ＭＳ Ｐゴシック"/>
                <a:cs typeface="ＭＳ Ｐゴシック"/>
              </a:rPr>
              <a:t>  </a:t>
            </a:r>
          </a:p>
          <a:p>
            <a:pPr algn="just" eaLnBrk="1" hangingPunct="1">
              <a:buFontTx/>
              <a:buNone/>
            </a:pPr>
            <a:r>
              <a:rPr lang="es-MX" sz="2400" smtClean="0">
                <a:solidFill>
                  <a:srgbClr val="000090"/>
                </a:solidFill>
                <a:ea typeface="ＭＳ Ｐゴシック"/>
                <a:cs typeface="ＭＳ Ｐゴシック"/>
              </a:rPr>
              <a:t>  </a:t>
            </a:r>
            <a:r>
              <a:rPr lang="es-MX" sz="2400" smtClean="0">
                <a:ea typeface="ＭＳ Ｐゴシック"/>
                <a:cs typeface="ＭＳ Ｐゴシック"/>
              </a:rPr>
              <a:t>Para alcanzar mayor productividad se necesita que </a:t>
            </a:r>
            <a:r>
              <a:rPr lang="es-MX" sz="2400" smtClean="0">
                <a:solidFill>
                  <a:srgbClr val="FFFF00"/>
                </a:solidFill>
                <a:ea typeface="ＭＳ Ｐゴシック"/>
                <a:cs typeface="ＭＳ Ｐゴシック"/>
              </a:rPr>
              <a:t>todo el personal esté comprometido en el proceso productivo</a:t>
            </a:r>
            <a:r>
              <a:rPr lang="es-MX" sz="2400" smtClean="0">
                <a:ea typeface="ＭＳ Ｐゴシック"/>
                <a:cs typeface="ＭＳ Ｐゴシック"/>
              </a:rPr>
              <a:t> y sea lo más eficiente posible.</a:t>
            </a:r>
            <a:endParaRPr lang="es-ES_tradnl" sz="2400" smtClean="0">
              <a:ea typeface="ＭＳ Ｐゴシック"/>
              <a:cs typeface="ＭＳ Ｐゴシック"/>
            </a:endParaRPr>
          </a:p>
          <a:p>
            <a:pPr algn="just" eaLnBrk="1" hangingPunct="1"/>
            <a:endParaRPr lang="es-MX" smtClean="0">
              <a:ea typeface="ＭＳ Ｐゴシック"/>
              <a:cs typeface="ＭＳ Ｐゴシック"/>
            </a:endParaRPr>
          </a:p>
        </p:txBody>
      </p:sp>
      <p:pic>
        <p:nvPicPr>
          <p:cNvPr id="151554" name="Imagen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3429000"/>
            <a:ext cx="3168650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1555" name="Imagen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4600" y="609600"/>
            <a:ext cx="3835400" cy="209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41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6525" y="6557963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42" name="Rectangle 2"/>
          <p:cNvSpPr>
            <a:spLocks/>
          </p:cNvSpPr>
          <p:nvPr/>
        </p:nvSpPr>
        <p:spPr bwMode="auto">
          <a:xfrm>
            <a:off x="990600" y="6602413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latin typeface="Verdana" pitchFamily="34" charset="0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116743" name="Rectangle 3"/>
          <p:cNvSpPr>
            <a:spLocks/>
          </p:cNvSpPr>
          <p:nvPr/>
        </p:nvSpPr>
        <p:spPr bwMode="auto">
          <a:xfrm>
            <a:off x="6096000" y="6602413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latin typeface="Verdana" pitchFamily="34" charset="0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1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151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5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51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1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1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1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51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1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Marcador de contenido 2"/>
          <p:cNvSpPr>
            <a:spLocks noGrp="1"/>
          </p:cNvSpPr>
          <p:nvPr>
            <p:ph idx="1"/>
          </p:nvPr>
        </p:nvSpPr>
        <p:spPr>
          <a:xfrm>
            <a:off x="395536" y="928389"/>
            <a:ext cx="8229600" cy="5668963"/>
          </a:xfrm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/>
          <a:lstStyle/>
          <a:p>
            <a:pPr algn="just" eaLnBrk="1" hangingPunct="1">
              <a:buFontTx/>
              <a:buNone/>
              <a:defRPr/>
            </a:pPr>
            <a:r>
              <a:rPr lang="es-MX" sz="2600" dirty="0" smtClean="0">
                <a:solidFill>
                  <a:srgbClr val="000090"/>
                </a:solidFill>
              </a:rPr>
              <a:t>  Las </a:t>
            </a:r>
            <a:r>
              <a:rPr lang="es-MX" sz="2600" dirty="0">
                <a:solidFill>
                  <a:srgbClr val="000090"/>
                </a:solidFill>
              </a:rPr>
              <a:t>autoridades monetarias deben estar regulando continuamente la tasa de interés para que siga de forma correcta el ritmo de la economía y, de la misma forma, la oferta monetaria.</a:t>
            </a:r>
          </a:p>
          <a:p>
            <a:pPr algn="just" eaLnBrk="1" hangingPunct="1">
              <a:buFontTx/>
              <a:buNone/>
              <a:defRPr/>
            </a:pPr>
            <a:r>
              <a:rPr lang="es-MX" sz="2600" dirty="0" smtClean="0">
                <a:solidFill>
                  <a:srgbClr val="FF0000"/>
                </a:solidFill>
              </a:rPr>
              <a:t>   </a:t>
            </a:r>
          </a:p>
          <a:p>
            <a:pPr algn="just" eaLnBrk="1" hangingPunct="1">
              <a:buFontTx/>
              <a:buNone/>
              <a:defRPr/>
            </a:pPr>
            <a:r>
              <a:rPr lang="es-MX" sz="2600" dirty="0">
                <a:solidFill>
                  <a:srgbClr val="FF0000"/>
                </a:solidFill>
              </a:rPr>
              <a:t> </a:t>
            </a:r>
            <a:r>
              <a:rPr lang="es-MX" sz="2600" dirty="0" smtClean="0">
                <a:solidFill>
                  <a:srgbClr val="FF0000"/>
                </a:solidFill>
              </a:rPr>
              <a:t>  Si </a:t>
            </a:r>
            <a:r>
              <a:rPr lang="es-MX" sz="2600" dirty="0">
                <a:solidFill>
                  <a:srgbClr val="FF0000"/>
                </a:solidFill>
              </a:rPr>
              <a:t>estas medidas funcionan, las expectativas de las personas serán positivas y generarán confianza en la economía y en las instituciones,</a:t>
            </a:r>
          </a:p>
          <a:p>
            <a:pPr algn="just" eaLnBrk="1" hangingPunct="1">
              <a:buFontTx/>
              <a:buNone/>
              <a:defRPr/>
            </a:pPr>
            <a:r>
              <a:rPr lang="es-MX" sz="2600" dirty="0">
                <a:solidFill>
                  <a:srgbClr val="FF0000"/>
                </a:solidFill>
              </a:rPr>
              <a:t> </a:t>
            </a:r>
            <a:r>
              <a:rPr lang="es-MX" sz="2600" dirty="0" smtClean="0">
                <a:solidFill>
                  <a:srgbClr val="FF0000"/>
                </a:solidFill>
              </a:rPr>
              <a:t>   </a:t>
            </a:r>
          </a:p>
          <a:p>
            <a:pPr algn="just" eaLnBrk="1" hangingPunct="1">
              <a:buFontTx/>
              <a:buNone/>
              <a:defRPr/>
            </a:pPr>
            <a:r>
              <a:rPr lang="es-MX" sz="2600" dirty="0" smtClean="0">
                <a:solidFill>
                  <a:srgbClr val="000090"/>
                </a:solidFill>
              </a:rPr>
              <a:t>   Lo </a:t>
            </a:r>
            <a:r>
              <a:rPr lang="es-MX" sz="2600" dirty="0">
                <a:solidFill>
                  <a:srgbClr val="000090"/>
                </a:solidFill>
              </a:rPr>
              <a:t>que a su vez se traduce en un ambiente propicio para que</a:t>
            </a:r>
            <a:r>
              <a:rPr lang="es-MX" sz="2600" dirty="0" smtClean="0">
                <a:solidFill>
                  <a:srgbClr val="000090"/>
                </a:solidFill>
              </a:rPr>
              <a:t> se invierta, se contrate personal y se incremente el nivel de producción generando:</a:t>
            </a:r>
          </a:p>
          <a:p>
            <a:pPr algn="ctr" eaLnBrk="1" hangingPunct="1">
              <a:buFontTx/>
              <a:buNone/>
              <a:defRPr/>
            </a:pPr>
            <a:r>
              <a:rPr lang="es-MX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53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crecimiento </a:t>
            </a:r>
            <a:r>
              <a:rPr lang="es-MX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53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económico.</a:t>
            </a:r>
            <a:endParaRPr lang="es-ES_tradnl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53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just" eaLnBrk="1" hangingPunct="1">
              <a:defRPr/>
            </a:pPr>
            <a:endParaRPr lang="es-MX" sz="2600" dirty="0"/>
          </a:p>
        </p:txBody>
      </p:sp>
      <p:pic>
        <p:nvPicPr>
          <p:cNvPr id="118788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525" y="6557963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89" name="Rectangle 2"/>
          <p:cNvSpPr>
            <a:spLocks/>
          </p:cNvSpPr>
          <p:nvPr/>
        </p:nvSpPr>
        <p:spPr bwMode="auto">
          <a:xfrm>
            <a:off x="990600" y="6602413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latin typeface="Verdana" pitchFamily="34" charset="0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118790" name="Rectangle 3"/>
          <p:cNvSpPr>
            <a:spLocks/>
          </p:cNvSpPr>
          <p:nvPr/>
        </p:nvSpPr>
        <p:spPr bwMode="auto">
          <a:xfrm>
            <a:off x="6096000" y="6602413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latin typeface="Verdana" pitchFamily="34" charset="0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49" name="Título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 l="6763" r="6763"/>
          <a:stretch>
            <a:fillRect/>
          </a:stretch>
        </p:blipFill>
        <p:spPr/>
      </p:pic>
      <p:pic>
        <p:nvPicPr>
          <p:cNvPr id="155650" name="Marcador de contenido 2"/>
          <p:cNvPicPr>
            <a:picLocks noGrp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611188" y="1412875"/>
            <a:ext cx="8107362" cy="4432300"/>
          </a:xfrm>
        </p:spPr>
      </p:pic>
      <p:pic>
        <p:nvPicPr>
          <p:cNvPr id="120836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7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latin typeface="Verdana" pitchFamily="34" charset="0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120838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latin typeface="Verdana" pitchFamily="34" charset="0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500" fill="hold"/>
                                        <p:tgtEl>
                                          <p:spTgt spid="1556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7" name="Marcador de contenido 2"/>
          <p:cNvPicPr>
            <a:picLocks noGrp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95313" y="746125"/>
            <a:ext cx="8080375" cy="5419725"/>
          </a:xfrm>
        </p:spPr>
      </p:pic>
      <p:pic>
        <p:nvPicPr>
          <p:cNvPr id="12288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4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latin typeface="Verdana" pitchFamily="34" charset="0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122885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latin typeface="Verdana" pitchFamily="34" charset="0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76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76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7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7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2051050" y="5445125"/>
            <a:ext cx="7010400" cy="917575"/>
          </a:xfrm>
        </p:spPr>
        <p:txBody>
          <a:bodyPr/>
          <a:lstStyle/>
          <a:p>
            <a:pPr eaLnBrk="1" hangingPunct="1">
              <a:defRPr/>
            </a:pPr>
            <a:r>
              <a:rPr lang="es-MX"/>
              <a:t>Fin del capitulo 5.9</a:t>
            </a:r>
          </a:p>
        </p:txBody>
      </p:sp>
      <p:sp>
        <p:nvSpPr>
          <p:cNvPr id="3" name="Rectángulo redondeado 2">
            <a:hlinkClick r:id="" action="ppaction://hlinkshowjump?jump=firstslide"/>
          </p:cNvPr>
          <p:cNvSpPr/>
          <p:nvPr/>
        </p:nvSpPr>
        <p:spPr>
          <a:xfrm>
            <a:off x="5715000" y="2838450"/>
            <a:ext cx="1828800" cy="82232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s-MX" sz="3600" dirty="0">
                <a:solidFill>
                  <a:srgbClr val="FFFF00"/>
                </a:solidFill>
              </a:rPr>
              <a:t>Inicio</a:t>
            </a:r>
            <a:endParaRPr lang="es-MX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redondeado 3">
            <a:hlinkClick r:id="rId2" action="ppaction://hlinksldjump"/>
          </p:cNvPr>
          <p:cNvSpPr/>
          <p:nvPr/>
        </p:nvSpPr>
        <p:spPr>
          <a:xfrm>
            <a:off x="3348038" y="981075"/>
            <a:ext cx="4176712" cy="1223963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s-MX" sz="2000" dirty="0"/>
              <a:t>5.9.1 </a:t>
            </a:r>
          </a:p>
          <a:p>
            <a:pPr algn="ctr">
              <a:defRPr/>
            </a:pPr>
            <a:r>
              <a:rPr lang="es-MX" sz="2200" dirty="0"/>
              <a:t>Oferta y demanda agregada.</a:t>
            </a:r>
          </a:p>
          <a:p>
            <a:pPr algn="ctr">
              <a:defRPr/>
            </a:pPr>
            <a:r>
              <a:rPr lang="es-MX" sz="2200" dirty="0"/>
              <a:t>Curva de Phillips.</a:t>
            </a:r>
          </a:p>
          <a:p>
            <a:pPr algn="ctr">
              <a:defRPr/>
            </a:pPr>
            <a:endParaRPr lang="es-MX" sz="2200" dirty="0"/>
          </a:p>
        </p:txBody>
      </p:sp>
      <p:sp>
        <p:nvSpPr>
          <p:cNvPr id="5" name="Rectángulo redondeado 4">
            <a:hlinkClick r:id="rId3" action="ppaction://hlinksldjump"/>
          </p:cNvPr>
          <p:cNvSpPr/>
          <p:nvPr/>
        </p:nvSpPr>
        <p:spPr>
          <a:xfrm>
            <a:off x="3419475" y="2420938"/>
            <a:ext cx="4032250" cy="86360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s-MX" sz="2000" dirty="0"/>
              <a:t>5.9.3 </a:t>
            </a:r>
          </a:p>
          <a:p>
            <a:pPr algn="ctr">
              <a:defRPr/>
            </a:pPr>
            <a:r>
              <a:rPr lang="es-MX" sz="2400" dirty="0"/>
              <a:t>Expectativas racionales</a:t>
            </a:r>
            <a:endParaRPr lang="es-MX" sz="2400" dirty="0"/>
          </a:p>
        </p:txBody>
      </p:sp>
      <p:sp>
        <p:nvSpPr>
          <p:cNvPr id="6" name="Rectángulo redondeado 5"/>
          <p:cNvSpPr/>
          <p:nvPr/>
        </p:nvSpPr>
        <p:spPr>
          <a:xfrm>
            <a:off x="3203575" y="4724400"/>
            <a:ext cx="4464050" cy="89535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s-MX" sz="2000" dirty="0"/>
              <a:t>5.9.3  </a:t>
            </a:r>
          </a:p>
          <a:p>
            <a:pPr algn="ctr">
              <a:defRPr/>
            </a:pPr>
            <a:r>
              <a:rPr lang="es-MX" sz="2400" dirty="0"/>
              <a:t>Expectativas adaptativas</a:t>
            </a:r>
            <a:endParaRPr lang="es-MX" sz="2400" dirty="0"/>
          </a:p>
        </p:txBody>
      </p:sp>
      <p:sp>
        <p:nvSpPr>
          <p:cNvPr id="7" name="Rectángulo redondeado 6">
            <a:hlinkClick r:id="rId4" action="ppaction://hlinksldjump"/>
          </p:cNvPr>
          <p:cNvSpPr/>
          <p:nvPr/>
        </p:nvSpPr>
        <p:spPr>
          <a:xfrm>
            <a:off x="3851275" y="3500438"/>
            <a:ext cx="3168650" cy="100806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s-MX" sz="2000" dirty="0"/>
              <a:t>5.9.5</a:t>
            </a:r>
          </a:p>
          <a:p>
            <a:pPr algn="ctr">
              <a:defRPr/>
            </a:pPr>
            <a:r>
              <a:rPr lang="es-MX" sz="2400" dirty="0"/>
              <a:t>Edmund Phelps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0"/>
          <p:cNvSpPr txBox="1">
            <a:spLocks/>
          </p:cNvSpPr>
          <p:nvPr/>
        </p:nvSpPr>
        <p:spPr bwMode="auto">
          <a:xfrm>
            <a:off x="611560" y="450577"/>
            <a:ext cx="4033143" cy="175428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12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12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12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12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12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12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12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00"/>
                </a:solidFill>
                <a:latin typeface="Arial" pitchFamily="-112" charset="0"/>
              </a:defRPr>
            </a:lvl9pPr>
          </a:lstStyle>
          <a:p>
            <a:pPr algn="ctr">
              <a:defRPr/>
            </a:pPr>
            <a:r>
              <a:rPr lang="en-US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 </a:t>
            </a:r>
            <a:r>
              <a:rPr lang="en-US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curva</a:t>
            </a:r>
            <a:r>
              <a:rPr lang="en-US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de</a:t>
            </a:r>
            <a:br>
              <a:rPr lang="en-US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Phillips</a:t>
            </a:r>
            <a:endParaRPr lang="en-US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3366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2"/>
          <a:srcRect r="22487"/>
          <a:stretch>
            <a:fillRect/>
          </a:stretch>
        </p:blipFill>
        <p:spPr bwMode="auto">
          <a:xfrm>
            <a:off x="0" y="1484313"/>
            <a:ext cx="9144000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2133600"/>
            <a:ext cx="5545138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1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2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D2144"/>
                </a:solidFill>
                <a:latin typeface="Verdana" pitchFamily="34" charset="0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80903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D2144"/>
                </a:solidFill>
                <a:latin typeface="Verdana" pitchFamily="34" charset="0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95288" y="549275"/>
            <a:ext cx="7975600" cy="1439863"/>
          </a:xfrm>
          <a:prstGeom prst="rect">
            <a:avLst/>
          </a:prstGeom>
          <a:noFill/>
          <a:ln w="19050" cmpd="sng">
            <a:solidFill>
              <a:srgbClr val="0C1334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9525" cmpd="sng">
                <a:solidFill>
                  <a:srgbClr val="090D2F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7762" name="Marcador de contenido 2"/>
          <p:cNvSpPr>
            <a:spLocks noGrp="1"/>
          </p:cNvSpPr>
          <p:nvPr>
            <p:ph idx="1"/>
          </p:nvPr>
        </p:nvSpPr>
        <p:spPr>
          <a:xfrm>
            <a:off x="2843213" y="2349500"/>
            <a:ext cx="6265862" cy="2543175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s-MX" sz="2600" dirty="0" smtClean="0">
                <a:solidFill>
                  <a:srgbClr val="0000FF"/>
                </a:solidFill>
              </a:rPr>
              <a:t>Alban </a:t>
            </a:r>
            <a:r>
              <a:rPr lang="es-MX" sz="2600" dirty="0">
                <a:solidFill>
                  <a:srgbClr val="0000FF"/>
                </a:solidFill>
              </a:rPr>
              <a:t>William Phillips en 1958 dio a </a:t>
            </a:r>
            <a:r>
              <a:rPr lang="es-MX" sz="2600" dirty="0" smtClean="0">
                <a:solidFill>
                  <a:srgbClr val="0000FF"/>
                </a:solidFill>
              </a:rPr>
              <a:t>conocer una </a:t>
            </a:r>
            <a:r>
              <a:rPr lang="es-MX" sz="2600" dirty="0">
                <a:solidFill>
                  <a:srgbClr val="0000FF"/>
                </a:solidFill>
              </a:rPr>
              <a:t>teoría de la relación inversa que encontró entre la tasa de inflación y la tasa de </a:t>
            </a:r>
            <a:r>
              <a:rPr lang="es-MX" sz="2600" dirty="0" smtClean="0">
                <a:solidFill>
                  <a:srgbClr val="0000FF"/>
                </a:solidFill>
              </a:rPr>
              <a:t>desempleo</a:t>
            </a:r>
            <a:r>
              <a:rPr lang="es-MX" sz="2600" dirty="0" smtClean="0">
                <a:solidFill>
                  <a:srgbClr val="404040"/>
                </a:solidFill>
              </a:rPr>
              <a:t>.</a:t>
            </a:r>
          </a:p>
          <a:p>
            <a:pPr marL="0" indent="0" eaLnBrk="1" hangingPunct="1">
              <a:buFontTx/>
              <a:buNone/>
              <a:defRPr/>
            </a:pPr>
            <a:r>
              <a:rPr lang="es-MX" sz="2400" dirty="0" smtClean="0">
                <a:solidFill>
                  <a:srgbClr val="FF0000"/>
                </a:solidFill>
              </a:rPr>
              <a:t>Siendo </a:t>
            </a:r>
            <a:r>
              <a:rPr lang="es-MX" sz="2400" dirty="0">
                <a:solidFill>
                  <a:srgbClr val="FF0000"/>
                </a:solidFill>
              </a:rPr>
              <a:t>aceptada y utilizada por muchos </a:t>
            </a:r>
            <a:r>
              <a:rPr lang="es-MX" sz="2400" dirty="0" smtClean="0">
                <a:solidFill>
                  <a:srgbClr val="FF0000"/>
                </a:solidFill>
              </a:rPr>
              <a:t>gobiernos</a:t>
            </a:r>
            <a:r>
              <a:rPr lang="es-MX" sz="2400" dirty="0">
                <a:solidFill>
                  <a:srgbClr val="FF0000"/>
                </a:solidFill>
              </a:rPr>
              <a:t>. </a:t>
            </a:r>
            <a:endParaRPr lang="es-ES_tradnl" sz="2400" dirty="0">
              <a:solidFill>
                <a:srgbClr val="FF0000"/>
              </a:solidFill>
            </a:endParaRPr>
          </a:p>
          <a:p>
            <a:pPr eaLnBrk="1" hangingPunct="1">
              <a:defRPr/>
            </a:pPr>
            <a:endParaRPr lang="es-MX" dirty="0"/>
          </a:p>
        </p:txBody>
      </p:sp>
      <p:pic>
        <p:nvPicPr>
          <p:cNvPr id="118788" name="Imagen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444750"/>
            <a:ext cx="2533650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5" name="Picture 3" descr="bg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94400" y="4495800"/>
            <a:ext cx="3149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90" name="Rectangle 4"/>
          <p:cNvSpPr>
            <a:spLocks noChangeArrowheads="1"/>
          </p:cNvSpPr>
          <p:nvPr/>
        </p:nvSpPr>
        <p:spPr bwMode="auto">
          <a:xfrm>
            <a:off x="755650" y="622300"/>
            <a:ext cx="7272338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2600">
                <a:solidFill>
                  <a:srgbClr val="FF0000"/>
                </a:solidFill>
              </a:rPr>
              <a:t>Todos los gobiernos están atentos a cómo se comportan la tasa de inflación y la tasa de desempleo. </a:t>
            </a:r>
          </a:p>
        </p:txBody>
      </p:sp>
      <p:pic>
        <p:nvPicPr>
          <p:cNvPr id="81927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6525" y="6557963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8" name="Rectangle 2"/>
          <p:cNvSpPr>
            <a:spLocks/>
          </p:cNvSpPr>
          <p:nvPr/>
        </p:nvSpPr>
        <p:spPr bwMode="auto">
          <a:xfrm>
            <a:off x="990600" y="6602413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D2144"/>
                </a:solidFill>
                <a:latin typeface="Verdana" pitchFamily="34" charset="0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81929" name="Rectangle 3"/>
          <p:cNvSpPr>
            <a:spLocks/>
          </p:cNvSpPr>
          <p:nvPr/>
        </p:nvSpPr>
        <p:spPr bwMode="auto">
          <a:xfrm>
            <a:off x="6096000" y="6602413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D2144"/>
                </a:solidFill>
                <a:latin typeface="Verdana" pitchFamily="34" charset="0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7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7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7762" grpId="0" build="p"/>
      <p:bldP spid="1187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Título 1"/>
          <p:cNvSpPr>
            <a:spLocks noGrp="1"/>
          </p:cNvSpPr>
          <p:nvPr>
            <p:ph type="title" idx="4294967295"/>
          </p:nvPr>
        </p:nvSpPr>
        <p:spPr>
          <a:xfrm>
            <a:off x="733425" y="612775"/>
            <a:ext cx="7007225" cy="1087438"/>
          </a:xfrm>
        </p:spPr>
        <p:txBody>
          <a:bodyPr/>
          <a:lstStyle/>
          <a:p>
            <a:pPr algn="just" eaLnBrk="1" hangingPunct="1"/>
            <a:r>
              <a:rPr lang="es-MX" sz="2600" b="0" smtClean="0">
                <a:solidFill>
                  <a:srgbClr val="0000FF"/>
                </a:solidFill>
                <a:ea typeface="ＭＳ Ｐゴシック"/>
                <a:cs typeface="ＭＳ Ｐゴシック"/>
              </a:rPr>
              <a:t>La curva de Phillips </a:t>
            </a:r>
            <a:r>
              <a:rPr lang="es-MX" sz="2600" b="0" smtClean="0">
                <a:solidFill>
                  <a:srgbClr val="FF0000"/>
                </a:solidFill>
                <a:ea typeface="ＭＳ Ｐゴシック"/>
                <a:cs typeface="ＭＳ Ｐゴシック"/>
              </a:rPr>
              <a:t>fue un instrumento fundamental en las décadas de 1960 y 1970.</a:t>
            </a:r>
            <a:endParaRPr lang="es-MX" sz="2600" smtClean="0">
              <a:solidFill>
                <a:srgbClr val="FF0000"/>
              </a:solidFill>
              <a:ea typeface="ＭＳ Ｐゴシック"/>
              <a:cs typeface="ＭＳ Ｐゴシック"/>
            </a:endParaRPr>
          </a:p>
        </p:txBody>
      </p:sp>
      <p:pic>
        <p:nvPicPr>
          <p:cNvPr id="83971" name="Picture 3" descr="bg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94400" y="4495800"/>
            <a:ext cx="3149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6" name="Rectangle 1"/>
          <p:cNvSpPr>
            <a:spLocks noChangeArrowheads="1"/>
          </p:cNvSpPr>
          <p:nvPr/>
        </p:nvSpPr>
        <p:spPr bwMode="auto">
          <a:xfrm>
            <a:off x="682625" y="2057400"/>
            <a:ext cx="77057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MX" sz="2400">
                <a:solidFill>
                  <a:srgbClr val="0C1334"/>
                </a:solidFill>
              </a:rPr>
              <a:t/>
            </a:r>
            <a:br>
              <a:rPr lang="es-MX" sz="2400">
                <a:solidFill>
                  <a:srgbClr val="0C1334"/>
                </a:solidFill>
              </a:rPr>
            </a:br>
            <a:r>
              <a:rPr lang="es-MX" sz="2400">
                <a:solidFill>
                  <a:srgbClr val="0000FF"/>
                </a:solidFill>
              </a:rPr>
              <a:t>Los responsables de tomar las decisiones </a:t>
            </a:r>
            <a:r>
              <a:rPr lang="es-MX" sz="2400">
                <a:solidFill>
                  <a:srgbClr val="FF0000"/>
                </a:solidFill>
              </a:rPr>
              <a:t>tenían que elegir entre una tasa de desempleo baja/alta y una tasa de inflación alta/baja,</a:t>
            </a:r>
            <a:r>
              <a:rPr lang="es-MX" sz="2400">
                <a:solidFill>
                  <a:srgbClr val="0000FF"/>
                </a:solidFill>
              </a:rPr>
              <a:t> dependiendo de la opción que creían que fuera la mejor en ese momento</a:t>
            </a:r>
            <a:r>
              <a:rPr lang="es-MX" sz="2400">
                <a:solidFill>
                  <a:srgbClr val="0C1334"/>
                </a:solidFill>
              </a:rPr>
              <a:t>. </a:t>
            </a:r>
            <a:r>
              <a:rPr lang="es-ES_tradnl" sz="2400">
                <a:solidFill>
                  <a:srgbClr val="0C1334"/>
                </a:solidFill>
              </a:rPr>
              <a:t/>
            </a:r>
            <a:br>
              <a:rPr lang="es-ES_tradnl" sz="2400">
                <a:solidFill>
                  <a:srgbClr val="0C1334"/>
                </a:solidFill>
              </a:rPr>
            </a:br>
            <a:endParaRPr lang="en-US" sz="2400">
              <a:solidFill>
                <a:srgbClr val="0C1334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1188" y="620713"/>
            <a:ext cx="7129462" cy="1152525"/>
          </a:xfrm>
          <a:prstGeom prst="rect">
            <a:avLst/>
          </a:prstGeom>
          <a:noFill/>
          <a:ln w="19050" cmpd="sng">
            <a:solidFill>
              <a:srgbClr val="80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9525" cmpd="sng">
                <a:solidFill>
                  <a:srgbClr val="090D2F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1188" y="2344738"/>
            <a:ext cx="7848600" cy="1800225"/>
          </a:xfrm>
          <a:prstGeom prst="rect">
            <a:avLst/>
          </a:prstGeom>
          <a:noFill/>
          <a:ln w="19050" cmpd="sng">
            <a:solidFill>
              <a:srgbClr val="0C1334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n w="9525" cmpd="sng">
                <a:solidFill>
                  <a:srgbClr val="090D2F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23850" y="4797425"/>
            <a:ext cx="5472113" cy="1511300"/>
          </a:xfrm>
          <a:prstGeom prst="roundRect">
            <a:avLst/>
          </a:prstGeom>
          <a:solidFill>
            <a:schemeClr val="accent4">
              <a:lumMod val="65000"/>
              <a:lumOff val="35000"/>
            </a:schemeClr>
          </a:solidFill>
          <a:ln>
            <a:solidFill>
              <a:schemeClr val="accent4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0840" name="TextBox 4"/>
          <p:cNvSpPr txBox="1">
            <a:spLocks noChangeArrowheads="1"/>
          </p:cNvSpPr>
          <p:nvPr/>
        </p:nvSpPr>
        <p:spPr bwMode="auto">
          <a:xfrm>
            <a:off x="395288" y="5013325"/>
            <a:ext cx="532923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22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La </a:t>
            </a:r>
            <a:r>
              <a:rPr lang="en-US" sz="2200" b="1" spc="100" dirty="0" err="1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curva</a:t>
            </a:r>
            <a:r>
              <a:rPr lang="en-US" sz="22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de Phillips </a:t>
            </a:r>
            <a:r>
              <a:rPr lang="en-US" sz="2200" b="1" spc="100" dirty="0" err="1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muestra</a:t>
            </a:r>
            <a:r>
              <a:rPr lang="en-US" sz="22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</a:t>
            </a:r>
            <a:r>
              <a:rPr lang="en-US" sz="2200" b="1" spc="100" dirty="0" err="1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una</a:t>
            </a:r>
            <a:r>
              <a:rPr lang="en-US" sz="22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</a:t>
            </a:r>
            <a:r>
              <a:rPr lang="en-US" sz="2200" b="1" spc="100" dirty="0" err="1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relación</a:t>
            </a:r>
            <a:r>
              <a:rPr lang="en-US" sz="22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</a:t>
            </a:r>
            <a:r>
              <a:rPr lang="en-US" sz="2200" b="1" spc="100" dirty="0" err="1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inversa</a:t>
            </a:r>
            <a:r>
              <a:rPr lang="en-US" sz="22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entre la </a:t>
            </a:r>
            <a:r>
              <a:rPr lang="en-US" sz="2200" b="1" spc="100" dirty="0" err="1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tasa</a:t>
            </a:r>
            <a:r>
              <a:rPr lang="en-US" sz="22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de </a:t>
            </a:r>
            <a:r>
              <a:rPr lang="en-US" sz="2200" b="1" spc="100" dirty="0" err="1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inflación</a:t>
            </a:r>
            <a:r>
              <a:rPr lang="en-US" sz="22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y la </a:t>
            </a:r>
            <a:r>
              <a:rPr lang="en-US" sz="2200" b="1" spc="100" dirty="0" err="1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tasa</a:t>
            </a:r>
            <a:r>
              <a:rPr lang="en-US" sz="22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de </a:t>
            </a:r>
            <a:r>
              <a:rPr lang="en-US" sz="2200" b="1" spc="100" dirty="0" err="1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desempeo</a:t>
            </a:r>
            <a:r>
              <a:rPr lang="en-US" sz="2200" dirty="0">
                <a:solidFill>
                  <a:srgbClr val="FFFFFF"/>
                </a:solidFill>
              </a:rPr>
              <a:t>.</a:t>
            </a:r>
          </a:p>
        </p:txBody>
      </p:sp>
      <p:pic>
        <p:nvPicPr>
          <p:cNvPr id="8397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6525" y="6557963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8" name="Rectangle 2"/>
          <p:cNvSpPr>
            <a:spLocks/>
          </p:cNvSpPr>
          <p:nvPr/>
        </p:nvSpPr>
        <p:spPr bwMode="auto">
          <a:xfrm>
            <a:off x="990600" y="6602413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D2144"/>
                </a:solidFill>
                <a:latin typeface="Verdana" pitchFamily="34" charset="0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83979" name="Rectangle 3"/>
          <p:cNvSpPr>
            <a:spLocks/>
          </p:cNvSpPr>
          <p:nvPr/>
        </p:nvSpPr>
        <p:spPr bwMode="auto">
          <a:xfrm>
            <a:off x="6096000" y="6602413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D2144"/>
                </a:solidFill>
                <a:latin typeface="Verdana" pitchFamily="34" charset="0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08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4" grpId="0"/>
      <p:bldP spid="120836" grpId="0"/>
      <p:bldP spid="6" grpId="0" animBg="1"/>
      <p:bldP spid="7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Agrupar 5"/>
          <p:cNvGrpSpPr>
            <a:grpSpLocks/>
          </p:cNvGrpSpPr>
          <p:nvPr/>
        </p:nvGrpSpPr>
        <p:grpSpPr bwMode="auto">
          <a:xfrm>
            <a:off x="323850" y="719138"/>
            <a:ext cx="7848600" cy="2205037"/>
            <a:chOff x="323850" y="719138"/>
            <a:chExt cx="7848600" cy="2205037"/>
          </a:xfrm>
        </p:grpSpPr>
        <p:sp>
          <p:nvSpPr>
            <p:cNvPr id="9" name="Rectangle 8"/>
            <p:cNvSpPr/>
            <p:nvPr/>
          </p:nvSpPr>
          <p:spPr>
            <a:xfrm>
              <a:off x="323850" y="719138"/>
              <a:ext cx="7848600" cy="1800225"/>
            </a:xfrm>
            <a:prstGeom prst="rect">
              <a:avLst/>
            </a:prstGeom>
            <a:noFill/>
            <a:ln w="19050" cmpd="sng">
              <a:solidFill>
                <a:srgbClr val="0C1334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n w="9525" cmpd="sng">
                  <a:solidFill>
                    <a:srgbClr val="090D2F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035" name="TextBox 1"/>
            <p:cNvSpPr txBox="1">
              <a:spLocks noChangeArrowheads="1"/>
            </p:cNvSpPr>
            <p:nvPr/>
          </p:nvSpPr>
          <p:spPr bwMode="auto">
            <a:xfrm>
              <a:off x="468313" y="863600"/>
              <a:ext cx="6480175" cy="2060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MX" b="1">
                  <a:solidFill>
                    <a:srgbClr val="FF0000"/>
                  </a:solidFill>
                </a:rPr>
                <a:t>Alban William Phillips</a:t>
              </a:r>
              <a:endParaRPr lang="es-ES_tradnl" b="1">
                <a:solidFill>
                  <a:srgbClr val="FF0000"/>
                </a:solidFill>
              </a:endParaRPr>
            </a:p>
            <a:p>
              <a:pPr algn="just"/>
              <a:r>
                <a:rPr lang="es-MX">
                  <a:solidFill>
                    <a:srgbClr val="0000FF"/>
                  </a:solidFill>
                </a:rPr>
                <a:t>Publicó en 1958 un artículo en una revista económica en Inglaterra titulado “La relación entre el desempleo y la tasa de variación de los salarios monetarios en el Reino Unido, de 1861  a1957”, haciéndose famoso por este hecho.</a:t>
              </a:r>
            </a:p>
            <a:p>
              <a:endParaRPr lang="es-MX" sz="1600">
                <a:solidFill>
                  <a:srgbClr val="090D2F"/>
                </a:solidFill>
              </a:endParaRPr>
            </a:p>
            <a:p>
              <a:endParaRPr lang="en-US">
                <a:solidFill>
                  <a:srgbClr val="090D2F"/>
                </a:solidFill>
              </a:endParaRPr>
            </a:p>
          </p:txBody>
        </p:sp>
      </p:grpSp>
      <p:grpSp>
        <p:nvGrpSpPr>
          <p:cNvPr id="2" name="Agrupar 1"/>
          <p:cNvGrpSpPr>
            <a:grpSpLocks/>
          </p:cNvGrpSpPr>
          <p:nvPr/>
        </p:nvGrpSpPr>
        <p:grpSpPr bwMode="auto">
          <a:xfrm>
            <a:off x="7164388" y="404813"/>
            <a:ext cx="1800225" cy="2376487"/>
            <a:chOff x="7164388" y="404664"/>
            <a:chExt cx="1800225" cy="2376487"/>
          </a:xfrm>
        </p:grpSpPr>
        <p:sp>
          <p:nvSpPr>
            <p:cNvPr id="4" name="Rectangle 3"/>
            <p:cNvSpPr/>
            <p:nvPr/>
          </p:nvSpPr>
          <p:spPr>
            <a:xfrm>
              <a:off x="7164388" y="404664"/>
              <a:ext cx="1800225" cy="2376487"/>
            </a:xfrm>
            <a:prstGeom prst="rect">
              <a:avLst/>
            </a:prstGeom>
            <a:solidFill>
              <a:srgbClr val="090D2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86033" name="Imagen 9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308850" y="620713"/>
              <a:ext cx="1531938" cy="199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Agrupar 6"/>
          <p:cNvGrpSpPr>
            <a:grpSpLocks/>
          </p:cNvGrpSpPr>
          <p:nvPr/>
        </p:nvGrpSpPr>
        <p:grpSpPr bwMode="auto">
          <a:xfrm>
            <a:off x="395288" y="3167063"/>
            <a:ext cx="7848600" cy="2278062"/>
            <a:chOff x="395288" y="3167161"/>
            <a:chExt cx="7848600" cy="2278063"/>
          </a:xfrm>
        </p:grpSpPr>
        <p:sp>
          <p:nvSpPr>
            <p:cNvPr id="17" name="Rectangle 16"/>
            <p:cNvSpPr/>
            <p:nvPr/>
          </p:nvSpPr>
          <p:spPr>
            <a:xfrm>
              <a:off x="395288" y="3357661"/>
              <a:ext cx="7848600" cy="2087563"/>
            </a:xfrm>
            <a:prstGeom prst="rect">
              <a:avLst/>
            </a:prstGeom>
            <a:noFill/>
            <a:ln w="19050" cmpd="sng">
              <a:solidFill>
                <a:srgbClr val="530000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n w="9525" cmpd="sng">
                  <a:solidFill>
                    <a:srgbClr val="090D2F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031" name="Rectangle 5"/>
            <p:cNvSpPr>
              <a:spLocks noChangeArrowheads="1"/>
            </p:cNvSpPr>
            <p:nvPr/>
          </p:nvSpPr>
          <p:spPr bwMode="auto">
            <a:xfrm>
              <a:off x="2484438" y="3167161"/>
              <a:ext cx="4608512" cy="2278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/>
              <a:r>
                <a:rPr lang="es-MX" sz="1600">
                  <a:solidFill>
                    <a:srgbClr val="530000"/>
                  </a:solidFill>
                </a:rPr>
                <a:t> </a:t>
              </a:r>
              <a:endParaRPr lang="es-ES_tradnl" sz="1600">
                <a:solidFill>
                  <a:srgbClr val="530000"/>
                </a:solidFill>
              </a:endParaRPr>
            </a:p>
            <a:p>
              <a:pPr algn="just"/>
              <a:r>
                <a:rPr lang="es-MX">
                  <a:solidFill>
                    <a:srgbClr val="FF0000"/>
                  </a:solidFill>
                </a:rPr>
                <a:t>Paul Samuelson y Robert Solow utilizaron </a:t>
              </a:r>
              <a:r>
                <a:rPr lang="es-MX">
                  <a:solidFill>
                    <a:srgbClr val="0000FF"/>
                  </a:solidFill>
                </a:rPr>
                <a:t>la metodología de Phillips para hacer un análisis con datos de la economía de Estados Unidos, </a:t>
              </a:r>
              <a:r>
                <a:rPr lang="es-MX">
                  <a:solidFill>
                    <a:srgbClr val="FF0000"/>
                  </a:solidFill>
                </a:rPr>
                <a:t>comprobando la correlación inversa entre la tasa de inflación y la tasa de desempleo, </a:t>
              </a:r>
              <a:r>
                <a:rPr lang="es-MX">
                  <a:solidFill>
                    <a:srgbClr val="0000FF"/>
                  </a:solidFill>
                </a:rPr>
                <a:t>dos años después.</a:t>
              </a:r>
              <a:endParaRPr lang="es-ES_tradnl">
                <a:solidFill>
                  <a:srgbClr val="0000FF"/>
                </a:solidFill>
              </a:endParaRPr>
            </a:p>
          </p:txBody>
        </p:sp>
      </p:grpSp>
      <p:pic>
        <p:nvPicPr>
          <p:cNvPr id="86021" name="Picture 17" descr="bg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5400675"/>
            <a:ext cx="1595437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Agrupar 4"/>
          <p:cNvGrpSpPr>
            <a:grpSpLocks/>
          </p:cNvGrpSpPr>
          <p:nvPr/>
        </p:nvGrpSpPr>
        <p:grpSpPr bwMode="auto">
          <a:xfrm>
            <a:off x="7019925" y="3213100"/>
            <a:ext cx="2438400" cy="2376488"/>
            <a:chOff x="7019925" y="3213100"/>
            <a:chExt cx="2438400" cy="2376488"/>
          </a:xfrm>
        </p:grpSpPr>
        <p:sp>
          <p:nvSpPr>
            <p:cNvPr id="16" name="Rectangle 15"/>
            <p:cNvSpPr/>
            <p:nvPr/>
          </p:nvSpPr>
          <p:spPr>
            <a:xfrm>
              <a:off x="7164388" y="3213100"/>
              <a:ext cx="1800225" cy="2376488"/>
            </a:xfrm>
            <a:prstGeom prst="rect">
              <a:avLst/>
            </a:prstGeom>
            <a:solidFill>
              <a:srgbClr val="53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86028" name="Imagen 11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308850" y="3357563"/>
              <a:ext cx="1511300" cy="1889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6029" name="CuadroTexto 14"/>
            <p:cNvSpPr txBox="1">
              <a:spLocks noChangeArrowheads="1"/>
            </p:cNvSpPr>
            <p:nvPr/>
          </p:nvSpPr>
          <p:spPr bwMode="auto">
            <a:xfrm>
              <a:off x="7019925" y="5229225"/>
              <a:ext cx="2438400" cy="338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MX" sz="1600" b="1">
                  <a:solidFill>
                    <a:srgbClr val="FFFFFF"/>
                  </a:solidFill>
                </a:rPr>
                <a:t>     Robert Solow </a:t>
              </a:r>
            </a:p>
          </p:txBody>
        </p:sp>
      </p:grpSp>
      <p:grpSp>
        <p:nvGrpSpPr>
          <p:cNvPr id="3" name="Agrupar 2"/>
          <p:cNvGrpSpPr>
            <a:grpSpLocks/>
          </p:cNvGrpSpPr>
          <p:nvPr/>
        </p:nvGrpSpPr>
        <p:grpSpPr bwMode="auto">
          <a:xfrm>
            <a:off x="179388" y="3213100"/>
            <a:ext cx="2232025" cy="2376488"/>
            <a:chOff x="179388" y="3213100"/>
            <a:chExt cx="2232025" cy="2376488"/>
          </a:xfrm>
        </p:grpSpPr>
        <p:sp>
          <p:nvSpPr>
            <p:cNvPr id="15" name="Rectangle 14"/>
            <p:cNvSpPr/>
            <p:nvPr/>
          </p:nvSpPr>
          <p:spPr>
            <a:xfrm>
              <a:off x="179388" y="3213100"/>
              <a:ext cx="2232025" cy="2376488"/>
            </a:xfrm>
            <a:prstGeom prst="rect">
              <a:avLst/>
            </a:prstGeom>
            <a:solidFill>
              <a:srgbClr val="53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86025" name="Imagen 10"/>
            <p:cNvPicPr>
              <a:picLocks noChangeAspect="1"/>
            </p:cNvPicPr>
            <p:nvPr/>
          </p:nvPicPr>
          <p:blipFill>
            <a:blip r:embed="rId6"/>
            <a:srcRect l="23254" r="28545"/>
            <a:stretch>
              <a:fillRect/>
            </a:stretch>
          </p:blipFill>
          <p:spPr bwMode="auto">
            <a:xfrm>
              <a:off x="323850" y="3357563"/>
              <a:ext cx="1944688" cy="187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6026" name="Rectángulo 13"/>
            <p:cNvSpPr>
              <a:spLocks noChangeArrowheads="1"/>
            </p:cNvSpPr>
            <p:nvPr/>
          </p:nvSpPr>
          <p:spPr bwMode="auto">
            <a:xfrm>
              <a:off x="395288" y="5229225"/>
              <a:ext cx="1873250" cy="338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MX" sz="1600" b="1">
                  <a:solidFill>
                    <a:srgbClr val="FFFFFF"/>
                  </a:solidFill>
                </a:rPr>
                <a:t>Paul Samuelson </a:t>
              </a:r>
            </a:p>
          </p:txBody>
        </p:sp>
      </p:grpSp>
      <p:pic>
        <p:nvPicPr>
          <p:cNvPr id="86036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6525" y="645795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37" name="Rectangle 2"/>
          <p:cNvSpPr>
            <a:spLocks/>
          </p:cNvSpPr>
          <p:nvPr/>
        </p:nvSpPr>
        <p:spPr bwMode="auto">
          <a:xfrm>
            <a:off x="990600" y="650240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D2144"/>
                </a:solidFill>
                <a:latin typeface="Verdana" pitchFamily="34" charset="0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86038" name="Rectangle 3"/>
          <p:cNvSpPr>
            <a:spLocks/>
          </p:cNvSpPr>
          <p:nvPr/>
        </p:nvSpPr>
        <p:spPr bwMode="auto">
          <a:xfrm>
            <a:off x="6096000" y="650240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D2144"/>
                </a:solidFill>
                <a:latin typeface="Verdana" pitchFamily="34" charset="0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8" name="CuadroTexto 124937"/>
          <p:cNvSpPr txBox="1"/>
          <p:nvPr/>
        </p:nvSpPr>
        <p:spPr>
          <a:xfrm>
            <a:off x="1116013" y="1196975"/>
            <a:ext cx="6911975" cy="5111750"/>
          </a:xfrm>
          <a:prstGeom prst="rect">
            <a:avLst/>
          </a:prstGeom>
          <a:ln w="28575" cmpd="sng">
            <a:solidFill>
              <a:srgbClr val="000000"/>
            </a:solidFill>
            <a:prstDash val="sysDash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endParaRPr lang="es-ES" dirty="0"/>
          </a:p>
        </p:txBody>
      </p:sp>
      <p:cxnSp>
        <p:nvCxnSpPr>
          <p:cNvPr id="7" name="Straight Connector 45"/>
          <p:cNvCxnSpPr/>
          <p:nvPr/>
        </p:nvCxnSpPr>
        <p:spPr>
          <a:xfrm>
            <a:off x="3059113" y="1916113"/>
            <a:ext cx="3457575" cy="3241675"/>
          </a:xfrm>
          <a:prstGeom prst="line">
            <a:avLst/>
          </a:prstGeom>
          <a:ln>
            <a:solidFill>
              <a:srgbClr val="66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6"/>
          <p:cNvCxnSpPr/>
          <p:nvPr/>
        </p:nvCxnSpPr>
        <p:spPr>
          <a:xfrm>
            <a:off x="2411413" y="1412875"/>
            <a:ext cx="0" cy="41036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2411413" y="5516563"/>
            <a:ext cx="49688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9"/>
          <p:cNvSpPr txBox="1"/>
          <p:nvPr/>
        </p:nvSpPr>
        <p:spPr>
          <a:xfrm>
            <a:off x="2051720" y="260648"/>
            <a:ext cx="5040560" cy="64633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Curva</a:t>
            </a:r>
            <a:r>
              <a:rPr 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de Phillips</a:t>
            </a:r>
            <a:endParaRPr lang="en-US" sz="3600" b="1" baseline="-250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TextBox 32"/>
          <p:cNvSpPr txBox="1">
            <a:spLocks noChangeArrowheads="1"/>
          </p:cNvSpPr>
          <p:nvPr/>
        </p:nvSpPr>
        <p:spPr bwMode="auto">
          <a:xfrm>
            <a:off x="1258888" y="1628775"/>
            <a:ext cx="129698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300" b="1">
                <a:solidFill>
                  <a:srgbClr val="0000FF"/>
                </a:solidFill>
              </a:rPr>
              <a:t>% Inflación Anual</a:t>
            </a:r>
          </a:p>
        </p:txBody>
      </p:sp>
      <p:cxnSp>
        <p:nvCxnSpPr>
          <p:cNvPr id="14" name="Straight Connector 41"/>
          <p:cNvCxnSpPr/>
          <p:nvPr/>
        </p:nvCxnSpPr>
        <p:spPr>
          <a:xfrm>
            <a:off x="5435600" y="4149725"/>
            <a:ext cx="0" cy="1366838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56"/>
          <p:cNvCxnSpPr/>
          <p:nvPr/>
        </p:nvCxnSpPr>
        <p:spPr>
          <a:xfrm flipH="1">
            <a:off x="2411413" y="4149725"/>
            <a:ext cx="3097212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60"/>
          <p:cNvSpPr txBox="1">
            <a:spLocks noChangeArrowheads="1"/>
          </p:cNvSpPr>
          <p:nvPr/>
        </p:nvSpPr>
        <p:spPr bwMode="auto">
          <a:xfrm>
            <a:off x="3924300" y="5589588"/>
            <a:ext cx="4318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300" b="1">
                <a:solidFill>
                  <a:srgbClr val="FF0000"/>
                </a:solidFill>
              </a:rPr>
              <a:t>6%</a:t>
            </a:r>
          </a:p>
        </p:txBody>
      </p:sp>
      <p:sp>
        <p:nvSpPr>
          <p:cNvPr id="17" name="TextBox 61"/>
          <p:cNvSpPr txBox="1">
            <a:spLocks noChangeArrowheads="1"/>
          </p:cNvSpPr>
          <p:nvPr/>
        </p:nvSpPr>
        <p:spPr bwMode="auto">
          <a:xfrm>
            <a:off x="6300788" y="5516563"/>
            <a:ext cx="1366837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300" b="1">
                <a:solidFill>
                  <a:srgbClr val="0000FF"/>
                </a:solidFill>
              </a:rPr>
              <a:t>Tasa de Desempleo</a:t>
            </a:r>
          </a:p>
        </p:txBody>
      </p:sp>
      <p:sp>
        <p:nvSpPr>
          <p:cNvPr id="18" name="TextBox 63"/>
          <p:cNvSpPr txBox="1">
            <a:spLocks noChangeArrowheads="1"/>
          </p:cNvSpPr>
          <p:nvPr/>
        </p:nvSpPr>
        <p:spPr bwMode="auto">
          <a:xfrm>
            <a:off x="4284663" y="2705100"/>
            <a:ext cx="4318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300"/>
              <a:t>J</a:t>
            </a:r>
            <a:endParaRPr lang="en-US" sz="1300" baseline="-25000"/>
          </a:p>
        </p:txBody>
      </p:sp>
      <p:sp>
        <p:nvSpPr>
          <p:cNvPr id="20" name="Oval 28"/>
          <p:cNvSpPr/>
          <p:nvPr/>
        </p:nvSpPr>
        <p:spPr>
          <a:xfrm>
            <a:off x="5364163" y="4076700"/>
            <a:ext cx="144462" cy="144463"/>
          </a:xfrm>
          <a:prstGeom prst="ellipse">
            <a:avLst/>
          </a:prstGeom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21" name="Straight Connector 41"/>
          <p:cNvCxnSpPr/>
          <p:nvPr/>
        </p:nvCxnSpPr>
        <p:spPr>
          <a:xfrm>
            <a:off x="4140200" y="2997200"/>
            <a:ext cx="0" cy="2519363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Oval 28"/>
          <p:cNvSpPr/>
          <p:nvPr/>
        </p:nvSpPr>
        <p:spPr>
          <a:xfrm>
            <a:off x="4067175" y="2852738"/>
            <a:ext cx="144463" cy="144462"/>
          </a:xfrm>
          <a:prstGeom prst="ellipse">
            <a:avLst/>
          </a:prstGeom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25" name="Straight Connector 56"/>
          <p:cNvCxnSpPr/>
          <p:nvPr/>
        </p:nvCxnSpPr>
        <p:spPr>
          <a:xfrm flipH="1">
            <a:off x="2411413" y="2924175"/>
            <a:ext cx="1728787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63"/>
          <p:cNvSpPr txBox="1">
            <a:spLocks noChangeArrowheads="1"/>
          </p:cNvSpPr>
          <p:nvPr/>
        </p:nvSpPr>
        <p:spPr bwMode="auto">
          <a:xfrm>
            <a:off x="5508625" y="3933825"/>
            <a:ext cx="4318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300"/>
              <a:t>H</a:t>
            </a:r>
            <a:endParaRPr lang="en-US" sz="1300" baseline="-25000"/>
          </a:p>
        </p:txBody>
      </p:sp>
      <p:sp>
        <p:nvSpPr>
          <p:cNvPr id="29" name="TextBox 60"/>
          <p:cNvSpPr txBox="1">
            <a:spLocks noChangeArrowheads="1"/>
          </p:cNvSpPr>
          <p:nvPr/>
        </p:nvSpPr>
        <p:spPr bwMode="auto">
          <a:xfrm>
            <a:off x="1763713" y="4005263"/>
            <a:ext cx="4318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300" b="1">
                <a:solidFill>
                  <a:srgbClr val="FF0000"/>
                </a:solidFill>
              </a:rPr>
              <a:t>3%</a:t>
            </a:r>
          </a:p>
        </p:txBody>
      </p:sp>
      <p:sp>
        <p:nvSpPr>
          <p:cNvPr id="30" name="TextBox 60"/>
          <p:cNvSpPr txBox="1">
            <a:spLocks noChangeArrowheads="1"/>
          </p:cNvSpPr>
          <p:nvPr/>
        </p:nvSpPr>
        <p:spPr bwMode="auto">
          <a:xfrm>
            <a:off x="1763713" y="2781300"/>
            <a:ext cx="4318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300" b="1">
                <a:solidFill>
                  <a:srgbClr val="FF0000"/>
                </a:solidFill>
              </a:rPr>
              <a:t>5%</a:t>
            </a:r>
          </a:p>
        </p:txBody>
      </p:sp>
      <p:sp>
        <p:nvSpPr>
          <p:cNvPr id="31" name="TextBox 60"/>
          <p:cNvSpPr txBox="1">
            <a:spLocks noChangeArrowheads="1"/>
          </p:cNvSpPr>
          <p:nvPr/>
        </p:nvSpPr>
        <p:spPr bwMode="auto">
          <a:xfrm>
            <a:off x="5292725" y="5589588"/>
            <a:ext cx="4318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300" b="1">
                <a:solidFill>
                  <a:srgbClr val="FF0000"/>
                </a:solidFill>
              </a:rPr>
              <a:t>8%</a:t>
            </a:r>
          </a:p>
        </p:txBody>
      </p:sp>
      <p:sp>
        <p:nvSpPr>
          <p:cNvPr id="124939" name="CuadroTexto 124938"/>
          <p:cNvSpPr txBox="1"/>
          <p:nvPr/>
        </p:nvSpPr>
        <p:spPr>
          <a:xfrm>
            <a:off x="4427538" y="1898650"/>
            <a:ext cx="2376487" cy="7381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s-ES" sz="1400" b="1" dirty="0">
                <a:solidFill>
                  <a:srgbClr val="0000FF"/>
                </a:solidFill>
              </a:rPr>
              <a:t>Inflación mayor</a:t>
            </a:r>
          </a:p>
          <a:p>
            <a:pPr algn="ctr">
              <a:defRPr/>
            </a:pPr>
            <a:r>
              <a:rPr lang="es-ES" sz="1400" b="1" dirty="0">
                <a:solidFill>
                  <a:srgbClr val="0000FF"/>
                </a:solidFill>
              </a:rPr>
              <a:t> = </a:t>
            </a:r>
          </a:p>
          <a:p>
            <a:pPr algn="ctr">
              <a:defRPr/>
            </a:pPr>
            <a:r>
              <a:rPr lang="es-ES" sz="1400" b="1" dirty="0">
                <a:solidFill>
                  <a:srgbClr val="0000FF"/>
                </a:solidFill>
              </a:rPr>
              <a:t>Desempleo menor</a:t>
            </a:r>
            <a:endParaRPr lang="es-ES" sz="1400" b="1" dirty="0">
              <a:solidFill>
                <a:srgbClr val="0000FF"/>
              </a:solidFill>
            </a:endParaRPr>
          </a:p>
        </p:txBody>
      </p:sp>
      <p:sp>
        <p:nvSpPr>
          <p:cNvPr id="46" name="CuadroTexto 45"/>
          <p:cNvSpPr txBox="1"/>
          <p:nvPr/>
        </p:nvSpPr>
        <p:spPr>
          <a:xfrm>
            <a:off x="5940425" y="3267075"/>
            <a:ext cx="1908175" cy="7381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s-ES" sz="1400" b="1" dirty="0">
                <a:solidFill>
                  <a:srgbClr val="FF0000"/>
                </a:solidFill>
              </a:rPr>
              <a:t>Inflación menor</a:t>
            </a:r>
          </a:p>
          <a:p>
            <a:pPr algn="ctr">
              <a:defRPr/>
            </a:pPr>
            <a:r>
              <a:rPr lang="es-ES" sz="1400" b="1" dirty="0">
                <a:solidFill>
                  <a:srgbClr val="FF0000"/>
                </a:solidFill>
              </a:rPr>
              <a:t> = </a:t>
            </a:r>
          </a:p>
          <a:p>
            <a:pPr algn="ctr">
              <a:defRPr/>
            </a:pPr>
            <a:r>
              <a:rPr lang="es-ES" sz="1400" b="1" dirty="0">
                <a:solidFill>
                  <a:srgbClr val="FF0000"/>
                </a:solidFill>
              </a:rPr>
              <a:t>Desempleo mayor</a:t>
            </a:r>
            <a:endParaRPr lang="es-ES" sz="1400" b="1" dirty="0">
              <a:solidFill>
                <a:srgbClr val="FF0000"/>
              </a:solidFill>
            </a:endParaRPr>
          </a:p>
        </p:txBody>
      </p:sp>
      <p:pic>
        <p:nvPicPr>
          <p:cNvPr id="47" name="Imagen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936249">
            <a:off x="1338263" y="1844675"/>
            <a:ext cx="32893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Imagen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1600" y="2209800"/>
            <a:ext cx="2960688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Imagen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73702">
            <a:off x="3079750" y="2014538"/>
            <a:ext cx="251777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90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6525" y="6557963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91" name="Rectangle 2"/>
          <p:cNvSpPr>
            <a:spLocks/>
          </p:cNvSpPr>
          <p:nvPr/>
        </p:nvSpPr>
        <p:spPr bwMode="auto">
          <a:xfrm>
            <a:off x="990600" y="6602413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D2144"/>
                </a:solidFill>
                <a:latin typeface="Verdana" pitchFamily="34" charset="0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88092" name="Rectangle 3"/>
          <p:cNvSpPr>
            <a:spLocks/>
          </p:cNvSpPr>
          <p:nvPr/>
        </p:nvSpPr>
        <p:spPr bwMode="auto">
          <a:xfrm>
            <a:off x="6096000" y="6602413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D2144"/>
                </a:solidFill>
                <a:latin typeface="Verdana" pitchFamily="34" charset="0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8" grpId="0" animBg="1"/>
      <p:bldP spid="12" grpId="0"/>
      <p:bldP spid="16" grpId="0"/>
      <p:bldP spid="17" grpId="0"/>
      <p:bldP spid="18" grpId="0"/>
      <p:bldP spid="20" grpId="0" animBg="1"/>
      <p:bldP spid="23" grpId="0" animBg="1"/>
      <p:bldP spid="28" grpId="0"/>
      <p:bldP spid="29" grpId="0"/>
      <p:bldP spid="30" grpId="0"/>
      <p:bldP spid="31" grpId="0"/>
      <p:bldP spid="124939" grpId="0" animBg="1"/>
      <p:bldP spid="4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763688" y="162505"/>
            <a:ext cx="5976664" cy="175432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3600" b="1" dirty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ea typeface="ＭＳ Ｐゴシック" charset="0"/>
                <a:cs typeface="ＭＳ Ｐゴシック" charset="0"/>
              </a:rPr>
              <a:t>Oferta y demanda agregada y la curva de Phillips</a:t>
            </a:r>
            <a:endParaRPr lang="es-ES" sz="36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55650" y="3425825"/>
            <a:ext cx="2087563" cy="831850"/>
          </a:xfrm>
          <a:prstGeom prst="rect">
            <a:avLst/>
          </a:prstGeom>
          <a:solidFill>
            <a:schemeClr val="accent5"/>
          </a:solidFill>
          <a:ln w="57150" cmpd="thinThick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400" dirty="0">
                <a:solidFill>
                  <a:srgbClr val="000090"/>
                </a:solidFill>
                <a:ea typeface="ＭＳ Ｐゴシック" charset="0"/>
                <a:cs typeface="ＭＳ Ｐゴシック" charset="0"/>
              </a:rPr>
              <a:t>Demanda Agregada</a:t>
            </a:r>
            <a:endParaRPr lang="es-ES" sz="2400" dirty="0">
              <a:solidFill>
                <a:srgbClr val="00009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CuadroTexto 4"/>
          <p:cNvSpPr>
            <a:spLocks noChangeArrowheads="1"/>
          </p:cNvSpPr>
          <p:nvPr/>
        </p:nvSpPr>
        <p:spPr bwMode="auto">
          <a:xfrm>
            <a:off x="3043238" y="3567113"/>
            <a:ext cx="449262" cy="506412"/>
          </a:xfrm>
          <a:prstGeom prst="upArrow">
            <a:avLst>
              <a:gd name="adj1" fmla="val 50000"/>
              <a:gd name="adj2" fmla="val 49842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938" y="2562225"/>
            <a:ext cx="9525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22522">
            <a:off x="3729038" y="3455988"/>
            <a:ext cx="9525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 flipH="1">
            <a:off x="3548063" y="4349750"/>
            <a:ext cx="9525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uadroTexto 12"/>
          <p:cNvSpPr txBox="1"/>
          <p:nvPr/>
        </p:nvSpPr>
        <p:spPr>
          <a:xfrm>
            <a:off x="4572000" y="2316163"/>
            <a:ext cx="3168650" cy="461962"/>
          </a:xfrm>
          <a:prstGeom prst="rect">
            <a:avLst/>
          </a:prstGeom>
          <a:solidFill>
            <a:schemeClr val="accent5"/>
          </a:solidFill>
          <a:ln w="28575" cmpd="sng">
            <a:solidFill>
              <a:srgbClr val="000000"/>
            </a:solidFill>
            <a:prstDash val="solid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400" dirty="0">
                <a:solidFill>
                  <a:srgbClr val="000090"/>
                </a:solidFill>
                <a:ea typeface="ＭＳ Ｐゴシック" charset="0"/>
                <a:cs typeface="ＭＳ Ｐゴシック" charset="0"/>
              </a:rPr>
              <a:t>La Oferta Monetaria</a:t>
            </a:r>
            <a:endParaRPr lang="es-ES" sz="2400" dirty="0">
              <a:solidFill>
                <a:srgbClr val="00009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4787900" y="3540125"/>
            <a:ext cx="3168650" cy="461963"/>
          </a:xfrm>
          <a:prstGeom prst="rect">
            <a:avLst/>
          </a:prstGeom>
          <a:solidFill>
            <a:schemeClr val="accent5"/>
          </a:solidFill>
          <a:ln w="28575" cmpd="sng">
            <a:solidFill>
              <a:srgbClr val="000000"/>
            </a:solidFill>
            <a:prstDash val="solid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400" dirty="0">
                <a:solidFill>
                  <a:srgbClr val="000090"/>
                </a:solidFill>
                <a:ea typeface="ＭＳ Ｐゴシック" charset="0"/>
                <a:cs typeface="ＭＳ Ｐゴシック" charset="0"/>
              </a:rPr>
              <a:t>Gasto Público</a:t>
            </a:r>
            <a:endParaRPr lang="es-ES" sz="2400" dirty="0">
              <a:solidFill>
                <a:srgbClr val="00009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4572000" y="4764088"/>
            <a:ext cx="3168650" cy="461962"/>
          </a:xfrm>
          <a:prstGeom prst="rect">
            <a:avLst/>
          </a:prstGeom>
          <a:solidFill>
            <a:schemeClr val="accent5"/>
          </a:solidFill>
          <a:ln w="28575" cmpd="sng">
            <a:solidFill>
              <a:srgbClr val="000000"/>
            </a:solidFill>
            <a:prstDash val="solid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400" dirty="0">
                <a:solidFill>
                  <a:srgbClr val="000090"/>
                </a:solidFill>
                <a:ea typeface="ＭＳ Ｐゴシック" charset="0"/>
                <a:cs typeface="ＭＳ Ｐゴシック" charset="0"/>
              </a:rPr>
              <a:t>Impuestos</a:t>
            </a:r>
            <a:endParaRPr lang="es-ES" sz="2400" dirty="0">
              <a:solidFill>
                <a:srgbClr val="00009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CuadroTexto 17"/>
          <p:cNvSpPr>
            <a:spLocks noChangeArrowheads="1"/>
          </p:cNvSpPr>
          <p:nvPr/>
        </p:nvSpPr>
        <p:spPr bwMode="auto">
          <a:xfrm>
            <a:off x="7885113" y="2271713"/>
            <a:ext cx="447675" cy="506412"/>
          </a:xfrm>
          <a:prstGeom prst="upArrow">
            <a:avLst>
              <a:gd name="adj1" fmla="val 50000"/>
              <a:gd name="adj2" fmla="val 50019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19" name="CuadroTexto 18"/>
          <p:cNvSpPr>
            <a:spLocks noChangeArrowheads="1"/>
          </p:cNvSpPr>
          <p:nvPr/>
        </p:nvSpPr>
        <p:spPr bwMode="auto">
          <a:xfrm>
            <a:off x="8172450" y="3495675"/>
            <a:ext cx="447675" cy="506413"/>
          </a:xfrm>
          <a:prstGeom prst="upArrow">
            <a:avLst>
              <a:gd name="adj1" fmla="val 50000"/>
              <a:gd name="adj2" fmla="val 50019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0" name="CuadroTexto 19"/>
          <p:cNvSpPr>
            <a:spLocks noChangeArrowheads="1"/>
          </p:cNvSpPr>
          <p:nvPr/>
        </p:nvSpPr>
        <p:spPr bwMode="auto">
          <a:xfrm>
            <a:off x="7885113" y="4719638"/>
            <a:ext cx="447675" cy="506412"/>
          </a:xfrm>
          <a:prstGeom prst="upArrow">
            <a:avLst>
              <a:gd name="adj1" fmla="val 50000"/>
              <a:gd name="adj2" fmla="val 50019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1" name="CuadroTexto 20"/>
          <p:cNvSpPr>
            <a:spLocks noChangeArrowheads="1"/>
          </p:cNvSpPr>
          <p:nvPr/>
        </p:nvSpPr>
        <p:spPr bwMode="auto">
          <a:xfrm rot="10800000">
            <a:off x="7885113" y="2276475"/>
            <a:ext cx="447675" cy="508000"/>
          </a:xfrm>
          <a:prstGeom prst="upArrow">
            <a:avLst>
              <a:gd name="adj1" fmla="val 50000"/>
              <a:gd name="adj2" fmla="val 50176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2" name="CuadroTexto 21"/>
          <p:cNvSpPr>
            <a:spLocks noChangeArrowheads="1"/>
          </p:cNvSpPr>
          <p:nvPr/>
        </p:nvSpPr>
        <p:spPr bwMode="auto">
          <a:xfrm rot="10800000">
            <a:off x="8172450" y="3498850"/>
            <a:ext cx="447675" cy="506413"/>
          </a:xfrm>
          <a:prstGeom prst="upArrow">
            <a:avLst>
              <a:gd name="adj1" fmla="val 50000"/>
              <a:gd name="adj2" fmla="val 50019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3" name="CuadroTexto 22"/>
          <p:cNvSpPr>
            <a:spLocks noChangeArrowheads="1"/>
          </p:cNvSpPr>
          <p:nvPr/>
        </p:nvSpPr>
        <p:spPr bwMode="auto">
          <a:xfrm rot="10800000">
            <a:off x="7885113" y="4724400"/>
            <a:ext cx="447675" cy="508000"/>
          </a:xfrm>
          <a:prstGeom prst="upArrow">
            <a:avLst>
              <a:gd name="adj1" fmla="val 50000"/>
              <a:gd name="adj2" fmla="val 50176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24" name="CuadroTexto 23"/>
          <p:cNvSpPr>
            <a:spLocks noChangeArrowheads="1"/>
          </p:cNvSpPr>
          <p:nvPr/>
        </p:nvSpPr>
        <p:spPr bwMode="auto">
          <a:xfrm rot="10800000">
            <a:off x="3059113" y="3575050"/>
            <a:ext cx="449262" cy="508000"/>
          </a:xfrm>
          <a:prstGeom prst="upArrow">
            <a:avLst>
              <a:gd name="adj1" fmla="val 50000"/>
              <a:gd name="adj2" fmla="val 49999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"/>
          </a:p>
        </p:txBody>
      </p:sp>
      <p:pic>
        <p:nvPicPr>
          <p:cNvPr id="90130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6525" y="6629400"/>
            <a:ext cx="8382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31" name="Rectangle 2"/>
          <p:cNvSpPr>
            <a:spLocks/>
          </p:cNvSpPr>
          <p:nvPr/>
        </p:nvSpPr>
        <p:spPr bwMode="auto">
          <a:xfrm>
            <a:off x="990600" y="6673850"/>
            <a:ext cx="39751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D2144"/>
                </a:solidFill>
                <a:latin typeface="Verdana" pitchFamily="34" charset="0"/>
                <a:cs typeface="Arial" charset="0"/>
              </a:rPr>
              <a:t>© Pearson Educación. Todos los derechos reservados.</a:t>
            </a:r>
          </a:p>
        </p:txBody>
      </p:sp>
      <p:sp>
        <p:nvSpPr>
          <p:cNvPr id="90132" name="Rectangle 3"/>
          <p:cNvSpPr>
            <a:spLocks/>
          </p:cNvSpPr>
          <p:nvPr/>
        </p:nvSpPr>
        <p:spPr bwMode="auto">
          <a:xfrm>
            <a:off x="6096000" y="6673850"/>
            <a:ext cx="2908300" cy="3556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/>
          <a:lstStyle/>
          <a:p>
            <a:pPr eaLnBrk="0" hangingPunct="0"/>
            <a:r>
              <a:rPr lang="es-ES_tradnl" sz="1000" b="1">
                <a:solidFill>
                  <a:srgbClr val="0D2144"/>
                </a:solidFill>
                <a:latin typeface="Verdana" pitchFamily="34" charset="0"/>
                <a:cs typeface="Arial" charset="0"/>
              </a:rPr>
              <a:t>Fundamentos de Economía / Ana Graue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"/>
                            </p:stCondLst>
                            <p:childTnLst>
                              <p:par>
                                <p:cTn id="5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55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55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55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13" grpId="0" animBg="1"/>
      <p:bldP spid="13" grpId="1" animBg="1"/>
      <p:bldP spid="13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Radar_am_25">
  <a:themeElements>
    <a:clrScheme name="Radar_am_2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Radar_am_25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Radar_am_2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ar_am_2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ar_am_2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ar_am_2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ar_am_2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ar_am_2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ar_am_2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ar_am_2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ar_am_2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ar_am_2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ar_am_2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ar_am_2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usTeam_am_23">
  <a:themeElements>
    <a:clrScheme name="1_BusTeam_am_23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1_BusTeam_am_2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BusTeam_am_2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usTeam_am_2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usTeam_am_2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usTeam_am_2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usTeam_am_2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usTeam_am_2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usTeam_am_2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usTeam_am_2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usTeam_am_2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usTeam_am_2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usTeam_am_2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usTeam_am_2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N-1008 print">
  <a:themeElements>
    <a:clrScheme name="CN-1008 print 1">
      <a:dk1>
        <a:srgbClr val="000000"/>
      </a:dk1>
      <a:lt1>
        <a:srgbClr val="99CCFF"/>
      </a:lt1>
      <a:dk2>
        <a:srgbClr val="000066"/>
      </a:dk2>
      <a:lt2>
        <a:srgbClr val="FFFFFF"/>
      </a:lt2>
      <a:accent1>
        <a:srgbClr val="CCCC00"/>
      </a:accent1>
      <a:accent2>
        <a:srgbClr val="FFFF00"/>
      </a:accent2>
      <a:accent3>
        <a:srgbClr val="CAE2FF"/>
      </a:accent3>
      <a:accent4>
        <a:srgbClr val="000000"/>
      </a:accent4>
      <a:accent5>
        <a:srgbClr val="E2E2AA"/>
      </a:accent5>
      <a:accent6>
        <a:srgbClr val="E7E700"/>
      </a:accent6>
      <a:hlink>
        <a:srgbClr val="99CC00"/>
      </a:hlink>
      <a:folHlink>
        <a:srgbClr val="2D6EFF"/>
      </a:folHlink>
    </a:clrScheme>
    <a:fontScheme name="CN-1008 pr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CN-1008 print 1">
        <a:dk1>
          <a:srgbClr val="000000"/>
        </a:dk1>
        <a:lt1>
          <a:srgbClr val="99CCFF"/>
        </a:lt1>
        <a:dk2>
          <a:srgbClr val="000066"/>
        </a:dk2>
        <a:lt2>
          <a:srgbClr val="FFFFFF"/>
        </a:lt2>
        <a:accent1>
          <a:srgbClr val="CCCC00"/>
        </a:accent1>
        <a:accent2>
          <a:srgbClr val="FFFF00"/>
        </a:accent2>
        <a:accent3>
          <a:srgbClr val="CAE2FF"/>
        </a:accent3>
        <a:accent4>
          <a:srgbClr val="000000"/>
        </a:accent4>
        <a:accent5>
          <a:srgbClr val="E2E2AA"/>
        </a:accent5>
        <a:accent6>
          <a:srgbClr val="E7E700"/>
        </a:accent6>
        <a:hlink>
          <a:srgbClr val="99CC00"/>
        </a:hlink>
        <a:folHlink>
          <a:srgbClr val="2D6E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Default Design">
  <a:themeElements>
    <a:clrScheme name="Default Design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5A58"/>
        </a:dk1>
        <a:lt1>
          <a:srgbClr val="66FF33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56DA2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RushHour_am_22">
  <a:themeElements>
    <a:clrScheme name="1_RushHour_am_22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1_RushHour_am_2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RushHour_am_2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ushHour_am_2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ushHour_am_2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ushHour_am_2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ushHour_am_2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ushHour_am_2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ushHour_am_2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ushHour_am_2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ushHour_am_2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ushHour_am_2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ushHour_am_2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ushHour_am_2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RushHour_am_22">
  <a:themeElements>
    <a:clrScheme name="RushHour_am_22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RushHour_am_2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RushHour_am_2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shHour_am_2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shHour_am_2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shHour_am_2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shHour_am_2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shHour_am_2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shHour_am_2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shHour_am_2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shHour_am_2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shHour_am_2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shHour_am_2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shHour_am_2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3708</TotalTime>
  <Words>1265</Words>
  <Application>Microsoft Macintosh PowerPoint</Application>
  <PresentationFormat>On-screen Show (4:3)</PresentationFormat>
  <Paragraphs>158</Paragraphs>
  <Slides>26</Slides>
  <Notes>24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Plantilla de diseño</vt:lpstr>
      </vt:variant>
      <vt:variant>
        <vt:i4>10</vt:i4>
      </vt:variant>
      <vt:variant>
        <vt:lpstr>Títulos de diapositiva</vt:lpstr>
      </vt:variant>
      <vt:variant>
        <vt:i4>26</vt:i4>
      </vt:variant>
    </vt:vector>
  </HeadingPairs>
  <TitlesOfParts>
    <vt:vector size="39" baseType="lpstr">
      <vt:lpstr>Arial</vt:lpstr>
      <vt:lpstr>ＭＳ Ｐゴシック</vt:lpstr>
      <vt:lpstr>Verdana</vt:lpstr>
      <vt:lpstr>Radar_am_25</vt:lpstr>
      <vt:lpstr>1_BusTeam_am_23</vt:lpstr>
      <vt:lpstr>CN-1008 print</vt:lpstr>
      <vt:lpstr>Default Design</vt:lpstr>
      <vt:lpstr>1_RushHour_am_22</vt:lpstr>
      <vt:lpstr>RushHour_am_22</vt:lpstr>
      <vt:lpstr>Radar_am_25</vt:lpstr>
      <vt:lpstr>1_BusTeam_am_23</vt:lpstr>
      <vt:lpstr>CN-1008 print</vt:lpstr>
      <vt:lpstr>Default Design</vt:lpstr>
      <vt:lpstr>Diapositiva 1</vt:lpstr>
      <vt:lpstr>Diapositiva 2</vt:lpstr>
      <vt:lpstr>Diapositiva 3</vt:lpstr>
      <vt:lpstr>Diapositiva 4</vt:lpstr>
      <vt:lpstr>Diapositiva 5</vt:lpstr>
      <vt:lpstr>La curva de Phillips fue un instrumento fundamental en las décadas de 1960 y 1970.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Fin del capitulo 5.9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Ana Luisa</dc:creator>
  <cp:lastModifiedBy>UDOMIGU</cp:lastModifiedBy>
  <cp:revision>82</cp:revision>
  <dcterms:created xsi:type="dcterms:W3CDTF">2012-01-09T23:54:44Z</dcterms:created>
  <dcterms:modified xsi:type="dcterms:W3CDTF">2012-01-11T21:32:40Z</dcterms:modified>
</cp:coreProperties>
</file>