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</p:sldIdLst>
  <p:sldSz cx="13004800" cy="9753600"/>
  <p:notesSz cx="13004800" cy="97536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Relationship Id="rId11" Type="http://schemas.openxmlformats.org/officeDocument/2006/relationships/slide" Target="slides/slide6.xml"/><Relationship Id="rId12" Type="http://schemas.openxmlformats.org/officeDocument/2006/relationships/slide" Target="slides/slide7.xml"/><Relationship Id="rId13" Type="http://schemas.openxmlformats.org/officeDocument/2006/relationships/slide" Target="slides/slide8.xml"/><Relationship Id="rId14" Type="http://schemas.openxmlformats.org/officeDocument/2006/relationships/slide" Target="slides/slide9.xml"/><Relationship Id="rId15" Type="http://schemas.openxmlformats.org/officeDocument/2006/relationships/slide" Target="slides/slide10.xml"/></Relationships>
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975360" y="3023616"/>
            <a:ext cx="11054080" cy="20482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950720" y="5462016"/>
            <a:ext cx="9103360" cy="24384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700" b="0" i="0">
                <a:solidFill>
                  <a:srgbClr val="007EA2"/>
                </a:solidFill>
                <a:latin typeface="Playfair Display"/>
                <a:cs typeface="Playfair Display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700" b="0" i="0">
                <a:solidFill>
                  <a:srgbClr val="007EA2"/>
                </a:solidFill>
                <a:latin typeface="Playfair Display"/>
                <a:cs typeface="Playfair Display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650240" y="2243328"/>
            <a:ext cx="5657088" cy="643737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6697472" y="2243328"/>
            <a:ext cx="5657088" cy="643737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700" b="0" i="0">
                <a:solidFill>
                  <a:srgbClr val="007EA2"/>
                </a:solidFill>
                <a:latin typeface="Playfair Display"/>
                <a:cs typeface="Playfair Display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68275" y="9212821"/>
            <a:ext cx="12668250" cy="350520"/>
          </a:xfrm>
          <a:custGeom>
            <a:avLst/>
            <a:gdLst/>
            <a:ahLst/>
            <a:cxnLst/>
            <a:rect l="l" t="t" r="r" b="b"/>
            <a:pathLst>
              <a:path w="12668250" h="350520">
                <a:moveTo>
                  <a:pt x="0" y="0"/>
                </a:moveTo>
                <a:lnTo>
                  <a:pt x="12668250" y="0"/>
                </a:lnTo>
                <a:lnTo>
                  <a:pt x="12668250" y="350278"/>
                </a:lnTo>
                <a:lnTo>
                  <a:pt x="0" y="350278"/>
                </a:lnTo>
                <a:lnTo>
                  <a:pt x="0" y="0"/>
                </a:lnTo>
                <a:close/>
              </a:path>
            </a:pathLst>
          </a:custGeom>
          <a:solidFill>
            <a:srgbClr val="007EA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168275" y="2679700"/>
            <a:ext cx="12668250" cy="6426200"/>
          </a:xfrm>
          <a:custGeom>
            <a:avLst/>
            <a:gdLst/>
            <a:ahLst/>
            <a:cxnLst/>
            <a:rect l="l" t="t" r="r" b="b"/>
            <a:pathLst>
              <a:path w="12668250" h="6426200">
                <a:moveTo>
                  <a:pt x="0" y="0"/>
                </a:moveTo>
                <a:lnTo>
                  <a:pt x="12668250" y="0"/>
                </a:lnTo>
                <a:lnTo>
                  <a:pt x="12668250" y="6426200"/>
                </a:lnTo>
                <a:lnTo>
                  <a:pt x="0" y="6426200"/>
                </a:lnTo>
                <a:lnTo>
                  <a:pt x="0" y="0"/>
                </a:lnTo>
                <a:close/>
              </a:path>
            </a:pathLst>
          </a:custGeom>
          <a:solidFill>
            <a:srgbClr val="D3EAE3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80975" y="241300"/>
            <a:ext cx="12642850" cy="2298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700" b="0" i="0">
                <a:solidFill>
                  <a:srgbClr val="007EA2"/>
                </a:solidFill>
                <a:latin typeface="Playfair Display"/>
                <a:cs typeface="Playfair Display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50240" y="2243328"/>
            <a:ext cx="11704320" cy="643737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421632" y="9070848"/>
            <a:ext cx="4161536" cy="4876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650240" y="9070848"/>
            <a:ext cx="2991104" cy="4876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9363456" y="9070848"/>
            <a:ext cx="2991104" cy="4876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10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3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4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5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6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7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8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9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80975" y="241300"/>
            <a:ext cx="12642850" cy="2298700"/>
          </a:xfrm>
          <a:prstGeom prst="rect">
            <a:avLst/>
          </a:prstGeom>
          <a:ln w="12700">
            <a:solidFill>
              <a:srgbClr val="007EA2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sz="4750" spc="5">
                <a:solidFill>
                  <a:srgbClr val="002F56"/>
                </a:solidFill>
                <a:latin typeface="Playfair Display"/>
                <a:cs typeface="Playfair Display"/>
              </a:rPr>
              <a:t>Actividad</a:t>
            </a:r>
            <a:endParaRPr sz="4750">
              <a:latin typeface="Playfair Display"/>
              <a:cs typeface="Playfair Display"/>
            </a:endParaRPr>
          </a:p>
          <a:p>
            <a:pPr algn="ctr" marL="3484879" marR="3477260">
              <a:lnSpc>
                <a:spcPts val="4070"/>
              </a:lnSpc>
              <a:spcBef>
                <a:spcPts val="2530"/>
              </a:spcBef>
            </a:pPr>
            <a:r>
              <a:rPr dirty="0" sz="3800" spc="10">
                <a:solidFill>
                  <a:srgbClr val="002F56"/>
                </a:solidFill>
                <a:latin typeface="Playfair Display"/>
                <a:cs typeface="Playfair Display"/>
              </a:rPr>
              <a:t>Demuestr</a:t>
            </a:r>
            <a:r>
              <a:rPr dirty="0" sz="3800" spc="15">
                <a:solidFill>
                  <a:srgbClr val="002F56"/>
                </a:solidFill>
                <a:latin typeface="Playfair Display"/>
                <a:cs typeface="Playfair Display"/>
              </a:rPr>
              <a:t>a</a:t>
            </a:r>
            <a:r>
              <a:rPr dirty="0" sz="3800" spc="-150">
                <a:solidFill>
                  <a:srgbClr val="002F56"/>
                </a:solidFill>
                <a:latin typeface="Playfair Display"/>
                <a:cs typeface="Playfair Display"/>
              </a:rPr>
              <a:t> </a:t>
            </a:r>
            <a:r>
              <a:rPr dirty="0" sz="3800" spc="15">
                <a:solidFill>
                  <a:srgbClr val="002F56"/>
                </a:solidFill>
                <a:latin typeface="Playfair Display"/>
                <a:cs typeface="Playfair Display"/>
              </a:rPr>
              <a:t>habilidades</a:t>
            </a:r>
            <a:r>
              <a:rPr dirty="0" sz="3800">
                <a:solidFill>
                  <a:srgbClr val="002F56"/>
                </a:solidFill>
                <a:latin typeface="Playfair Display"/>
                <a:cs typeface="Playfair Display"/>
              </a:rPr>
              <a:t> </a:t>
            </a:r>
            <a:r>
              <a:rPr dirty="0" sz="3800" spc="10">
                <a:solidFill>
                  <a:srgbClr val="002F56"/>
                </a:solidFill>
                <a:latin typeface="Playfair Display"/>
                <a:cs typeface="Playfair Display"/>
              </a:rPr>
              <a:t>de</a:t>
            </a:r>
            <a:r>
              <a:rPr dirty="0" sz="3800" spc="10">
                <a:solidFill>
                  <a:srgbClr val="002F56"/>
                </a:solidFill>
                <a:latin typeface="Playfair Display"/>
                <a:cs typeface="Playfair Display"/>
              </a:rPr>
              <a:t> pensamient</a:t>
            </a:r>
            <a:r>
              <a:rPr dirty="0" sz="3800" spc="15">
                <a:solidFill>
                  <a:srgbClr val="002F56"/>
                </a:solidFill>
                <a:latin typeface="Playfair Display"/>
                <a:cs typeface="Playfair Display"/>
              </a:rPr>
              <a:t>o</a:t>
            </a:r>
            <a:r>
              <a:rPr dirty="0" sz="3800" spc="10">
                <a:solidFill>
                  <a:srgbClr val="002F56"/>
                </a:solidFill>
                <a:latin typeface="Playfair Display"/>
                <a:cs typeface="Playfair Display"/>
              </a:rPr>
              <a:t> </a:t>
            </a:r>
            <a:r>
              <a:rPr dirty="0" sz="3800" spc="10">
                <a:solidFill>
                  <a:srgbClr val="002F56"/>
                </a:solidFill>
                <a:latin typeface="Playfair Display"/>
                <a:cs typeface="Playfair Display"/>
              </a:rPr>
              <a:t>crítico</a:t>
            </a:r>
            <a:endParaRPr sz="3800">
              <a:latin typeface="Playfair Display"/>
              <a:cs typeface="Playfair Display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060450" y="3578766"/>
            <a:ext cx="977265" cy="36576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2650" spc="35">
                <a:solidFill>
                  <a:srgbClr val="002F56"/>
                </a:solidFill>
                <a:latin typeface="Open Sans Light"/>
                <a:cs typeface="Open Sans Light"/>
              </a:rPr>
              <a:t>Título:</a:t>
            </a:r>
            <a:endParaRPr sz="2650">
              <a:latin typeface="Open Sans Light"/>
              <a:cs typeface="Open Sans Light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051472" y="5398320"/>
            <a:ext cx="1073785" cy="222123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Nombre:</a:t>
            </a:r>
            <a:endParaRPr sz="2000">
              <a:latin typeface="Open Sans Light"/>
              <a:cs typeface="Open Sans Light"/>
            </a:endParaRPr>
          </a:p>
          <a:p>
            <a:pPr marL="12700" marR="5080">
              <a:lnSpc>
                <a:spcPct val="312600"/>
              </a:lnSpc>
              <a:spcBef>
                <a:spcPts val="270"/>
              </a:spcBef>
            </a:pP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Curso: Docente:</a:t>
            </a:r>
            <a:endParaRPr sz="2000">
              <a:latin typeface="Open Sans Light"/>
              <a:cs typeface="Open Sans Light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80975" y="241300"/>
            <a:ext cx="12642850" cy="2298700"/>
          </a:xfrm>
          <a:prstGeom prst="rect"/>
          <a:ln w="12700">
            <a:solidFill>
              <a:srgbClr val="007EA2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3909060" marR="2588260" indent="-1312545">
              <a:lnSpc>
                <a:spcPct val="100000"/>
              </a:lnSpc>
            </a:pPr>
            <a:r>
              <a:rPr dirty="0"/>
              <a:t>R</a:t>
            </a:r>
            <a:r>
              <a:rPr dirty="0" spc="-20"/>
              <a:t>e</a:t>
            </a:r>
            <a:r>
              <a:rPr dirty="0"/>
              <a:t>visa</a:t>
            </a:r>
            <a:r>
              <a:rPr dirty="0" spc="-45"/>
              <a:t> </a:t>
            </a:r>
            <a:r>
              <a:rPr dirty="0"/>
              <a:t>o clariﬁca</a:t>
            </a:r>
            <a:r>
              <a:rPr dirty="0" spc="-50"/>
              <a:t> </a:t>
            </a:r>
            <a:r>
              <a:rPr dirty="0"/>
              <a:t>el p</a:t>
            </a:r>
            <a:r>
              <a:rPr dirty="0" spc="-75"/>
              <a:t>r</a:t>
            </a:r>
            <a:r>
              <a:rPr dirty="0"/>
              <a:t>oceso si estás</a:t>
            </a:r>
            <a:r>
              <a:rPr dirty="0"/>
              <a:t> </a:t>
            </a:r>
            <a:r>
              <a:rPr dirty="0">
                <a:latin typeface="Playfair Display"/>
                <a:cs typeface="Playfair Display"/>
              </a:rPr>
              <a:t>insegu</a:t>
            </a:r>
            <a:r>
              <a:rPr dirty="0" spc="-75">
                <a:latin typeface="Playfair Display"/>
                <a:cs typeface="Playfair Display"/>
              </a:rPr>
              <a:t>r</a:t>
            </a:r>
            <a:r>
              <a:rPr dirty="0" spc="-5">
                <a:latin typeface="Playfair Display"/>
                <a:cs typeface="Playfair Display"/>
              </a:rPr>
              <a:t>o</a:t>
            </a:r>
            <a:r>
              <a:rPr dirty="0">
                <a:latin typeface="Playfair Display"/>
                <a:cs typeface="Playfair Display"/>
              </a:rPr>
              <a:t> </a:t>
            </a:r>
            <a:r>
              <a:rPr dirty="0" spc="-5">
                <a:latin typeface="Playfair Display"/>
                <a:cs typeface="Playfair Display"/>
              </a:rPr>
              <a:t>d</a:t>
            </a:r>
            <a:r>
              <a:rPr dirty="0">
                <a:latin typeface="Playfair Display"/>
                <a:cs typeface="Playfair Display"/>
              </a:rPr>
              <a:t>e</a:t>
            </a:r>
            <a:r>
              <a:rPr dirty="0" spc="-110">
                <a:latin typeface="Playfair Display"/>
                <a:cs typeface="Playfair Display"/>
              </a:rPr>
              <a:t> </a:t>
            </a:r>
            <a:r>
              <a:rPr dirty="0" spc="-5">
                <a:latin typeface="Playfair Display"/>
                <a:cs typeface="Playfair Display"/>
              </a:rPr>
              <a:t>l</a:t>
            </a:r>
            <a:r>
              <a:rPr dirty="0">
                <a:latin typeface="Playfair Display"/>
                <a:cs typeface="Playfair Display"/>
              </a:rPr>
              <a:t>a</a:t>
            </a:r>
            <a:r>
              <a:rPr dirty="0" spc="-45">
                <a:latin typeface="Playfair Display"/>
                <a:cs typeface="Playfair Display"/>
              </a:rPr>
              <a:t> </a:t>
            </a:r>
            <a:r>
              <a:rPr dirty="0" spc="-10">
                <a:latin typeface="Playfair Display"/>
                <a:cs typeface="Playfair Display"/>
              </a:rPr>
              <a:t>decisión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3072" y="3163120"/>
            <a:ext cx="10589895" cy="68961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2700" marR="5080">
              <a:lnSpc>
                <a:spcPct val="134000"/>
              </a:lnSpc>
              <a:buChar char="·"/>
              <a:tabLst>
                <a:tab pos="145415" algn="l"/>
              </a:tabLst>
            </a:pPr>
            <a:r>
              <a:rPr dirty="0" sz="2000" spc="25">
                <a:solidFill>
                  <a:srgbClr val="002F56"/>
                </a:solidFill>
                <a:latin typeface="Open Sans Light"/>
                <a:cs typeface="Open Sans Light"/>
              </a:rPr>
              <a:t>(Mencion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qu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é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otr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informació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n</a:t>
            </a:r>
            <a:r>
              <a:rPr dirty="0" sz="2000" spc="4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necesitaría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3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par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5">
                <a:solidFill>
                  <a:srgbClr val="002F56"/>
                </a:solidFill>
                <a:latin typeface="Open Sans Light"/>
                <a:cs typeface="Open Sans Light"/>
              </a:rPr>
              <a:t>toma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r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5">
                <a:solidFill>
                  <a:srgbClr val="002F56"/>
                </a:solidFill>
                <a:latin typeface="Open Sans Light"/>
                <a:cs typeface="Open Sans Light"/>
              </a:rPr>
              <a:t>un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decisió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n</a:t>
            </a:r>
            <a:r>
              <a:rPr dirty="0" sz="2000" spc="4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informad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y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dónde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 podría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4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encontrarla).</a:t>
            </a:r>
            <a:endParaRPr sz="2000">
              <a:latin typeface="Open Sans Light"/>
              <a:cs typeface="Open Sans Light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80975" y="241300"/>
            <a:ext cx="12642850" cy="2298700"/>
          </a:xfrm>
          <a:prstGeom prst="rect"/>
          <a:ln w="12700">
            <a:solidFill>
              <a:srgbClr val="007EA2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4105275" marR="4013200" indent="-78740">
              <a:lnSpc>
                <a:spcPct val="100000"/>
              </a:lnSpc>
            </a:pPr>
            <a:r>
              <a:rPr dirty="0"/>
              <a:t>Deﬁne con claridad</a:t>
            </a:r>
            <a:r>
              <a:rPr dirty="0" spc="-110"/>
              <a:t> </a:t>
            </a:r>
            <a:r>
              <a:rPr dirty="0"/>
              <a:t>la</a:t>
            </a:r>
            <a:r>
              <a:rPr dirty="0"/>
              <a:t> </a:t>
            </a:r>
            <a:r>
              <a:rPr dirty="0">
                <a:latin typeface="Playfair Display"/>
                <a:cs typeface="Playfair Display"/>
              </a:rPr>
              <a:t>situación</a:t>
            </a:r>
            <a:r>
              <a:rPr dirty="0" spc="-15">
                <a:latin typeface="Playfair Display"/>
                <a:cs typeface="Playfair Display"/>
              </a:rPr>
              <a:t> </a:t>
            </a:r>
            <a:r>
              <a:rPr dirty="0" spc="-5">
                <a:latin typeface="Playfair Display"/>
                <a:cs typeface="Playfair Display"/>
              </a:rPr>
              <a:t>o</a:t>
            </a:r>
            <a:r>
              <a:rPr dirty="0">
                <a:latin typeface="Playfair Display"/>
                <a:cs typeface="Playfair Display"/>
              </a:rPr>
              <a:t> </a:t>
            </a:r>
            <a:r>
              <a:rPr dirty="0" spc="-10">
                <a:latin typeface="Playfair Display"/>
                <a:cs typeface="Playfair Display"/>
              </a:rPr>
              <a:t>p</a:t>
            </a:r>
            <a:r>
              <a:rPr dirty="0" spc="-80">
                <a:latin typeface="Playfair Display"/>
                <a:cs typeface="Playfair Display"/>
              </a:rPr>
              <a:t>r</a:t>
            </a:r>
            <a:r>
              <a:rPr dirty="0" spc="-5">
                <a:latin typeface="Playfair Display"/>
                <a:cs typeface="Playfair Display"/>
              </a:rPr>
              <a:t>o</a:t>
            </a:r>
            <a:r>
              <a:rPr dirty="0" spc="-45">
                <a:latin typeface="Playfair Display"/>
                <a:cs typeface="Playfair Display"/>
              </a:rPr>
              <a:t>b</a:t>
            </a:r>
            <a:r>
              <a:rPr dirty="0" spc="-40">
                <a:latin typeface="Playfair Display"/>
                <a:cs typeface="Playfair Display"/>
              </a:rPr>
              <a:t>l</a:t>
            </a:r>
            <a:r>
              <a:rPr dirty="0">
                <a:latin typeface="Playfair Display"/>
                <a:cs typeface="Playfair Display"/>
              </a:rPr>
              <a:t>ema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80975" y="241300"/>
            <a:ext cx="12642850" cy="2298700"/>
          </a:xfrm>
          <a:prstGeom prst="rect"/>
          <a:ln w="12700">
            <a:solidFill>
              <a:srgbClr val="007EA2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4293870" marR="2886075" indent="-1400175">
              <a:lnSpc>
                <a:spcPct val="100000"/>
              </a:lnSpc>
            </a:pPr>
            <a:r>
              <a:rPr dirty="0" spc="-70"/>
              <a:t>I</a:t>
            </a:r>
            <a:r>
              <a:rPr dirty="0"/>
              <a:t>dentiﬁca</a:t>
            </a:r>
            <a:r>
              <a:rPr dirty="0" spc="-145"/>
              <a:t> </a:t>
            </a:r>
            <a:r>
              <a:rPr dirty="0"/>
              <a:t>y</a:t>
            </a:r>
            <a:r>
              <a:rPr dirty="0" spc="-100"/>
              <a:t> </a:t>
            </a:r>
            <a:r>
              <a:rPr dirty="0" spc="-75"/>
              <a:t>r</a:t>
            </a:r>
            <a:r>
              <a:rPr dirty="0"/>
              <a:t>ecopila</a:t>
            </a:r>
            <a:r>
              <a:rPr dirty="0" spc="-50"/>
              <a:t> </a:t>
            </a:r>
            <a:r>
              <a:rPr dirty="0"/>
              <a:t>in</a:t>
            </a:r>
            <a:r>
              <a:rPr dirty="0" spc="-65"/>
              <a:t>f</a:t>
            </a:r>
            <a:r>
              <a:rPr dirty="0"/>
              <a:t>ormación</a:t>
            </a:r>
            <a:r>
              <a:rPr dirty="0"/>
              <a:t> de di</a:t>
            </a:r>
            <a:r>
              <a:rPr dirty="0" spc="-35"/>
              <a:t>v</a:t>
            </a:r>
            <a:r>
              <a:rPr dirty="0"/>
              <a:t>ersas fuentes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80975" y="241300"/>
            <a:ext cx="12642850" cy="2298700"/>
          </a:xfrm>
          <a:prstGeom prst="rect"/>
          <a:ln w="12700">
            <a:solidFill>
              <a:srgbClr val="007EA2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3028315">
              <a:lnSpc>
                <a:spcPct val="100000"/>
              </a:lnSpc>
            </a:pPr>
            <a:r>
              <a:rPr dirty="0"/>
              <a:t>Deﬁne</a:t>
            </a:r>
            <a:r>
              <a:rPr dirty="0" spc="-114"/>
              <a:t> </a:t>
            </a:r>
            <a:r>
              <a:rPr dirty="0"/>
              <a:t>la</a:t>
            </a:r>
            <a:r>
              <a:rPr dirty="0" spc="-50"/>
              <a:t> </a:t>
            </a:r>
            <a:r>
              <a:rPr dirty="0"/>
              <a:t>postura</a:t>
            </a:r>
            <a:r>
              <a:rPr dirty="0" spc="-50"/>
              <a:t> </a:t>
            </a:r>
            <a:r>
              <a:rPr dirty="0"/>
              <a:t>de</a:t>
            </a:r>
            <a:r>
              <a:rPr dirty="0" spc="-114"/>
              <a:t> </a:t>
            </a:r>
            <a:r>
              <a:rPr dirty="0"/>
              <a:t>las fuentes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3072" y="3163120"/>
            <a:ext cx="1676400" cy="1097915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44780" indent="-132080">
              <a:lnSpc>
                <a:spcPct val="100000"/>
              </a:lnSpc>
              <a:buChar char="·"/>
              <a:tabLst>
                <a:tab pos="145415" algn="l"/>
              </a:tabLst>
            </a:pP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Referenci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5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1:</a:t>
            </a:r>
            <a:endParaRPr sz="2000">
              <a:latin typeface="Open Sans Light"/>
              <a:cs typeface="Open Sans Light"/>
            </a:endParaRPr>
          </a:p>
          <a:p>
            <a:pPr marL="144780" indent="-132080">
              <a:lnSpc>
                <a:spcPct val="100000"/>
              </a:lnSpc>
              <a:spcBef>
                <a:spcPts val="815"/>
              </a:spcBef>
              <a:buChar char="·"/>
              <a:tabLst>
                <a:tab pos="145415" algn="l"/>
              </a:tabLst>
            </a:pP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Referenci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5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2:</a:t>
            </a:r>
            <a:endParaRPr sz="2000">
              <a:latin typeface="Open Sans Light"/>
              <a:cs typeface="Open Sans Light"/>
            </a:endParaRPr>
          </a:p>
          <a:p>
            <a:pPr marL="144780" indent="-132080">
              <a:lnSpc>
                <a:spcPct val="100000"/>
              </a:lnSpc>
              <a:spcBef>
                <a:spcPts val="815"/>
              </a:spcBef>
              <a:buChar char="·"/>
              <a:tabLst>
                <a:tab pos="145415" algn="l"/>
              </a:tabLst>
            </a:pP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Referenci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5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3:</a:t>
            </a:r>
            <a:endParaRPr sz="2000">
              <a:latin typeface="Open Sans Light"/>
              <a:cs typeface="Open Sans Light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80975" y="241300"/>
            <a:ext cx="12642850" cy="2298700"/>
          </a:xfrm>
          <a:prstGeom prst="rect"/>
          <a:ln w="12700">
            <a:solidFill>
              <a:srgbClr val="007EA2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3028315">
              <a:lnSpc>
                <a:spcPct val="100000"/>
              </a:lnSpc>
            </a:pPr>
            <a:r>
              <a:rPr dirty="0"/>
              <a:t>Deﬁne</a:t>
            </a:r>
            <a:r>
              <a:rPr dirty="0" spc="-114"/>
              <a:t> </a:t>
            </a:r>
            <a:r>
              <a:rPr dirty="0"/>
              <a:t>la</a:t>
            </a:r>
            <a:r>
              <a:rPr dirty="0" spc="-50"/>
              <a:t> </a:t>
            </a:r>
            <a:r>
              <a:rPr dirty="0"/>
              <a:t>postura</a:t>
            </a:r>
            <a:r>
              <a:rPr dirty="0" spc="-50"/>
              <a:t> </a:t>
            </a:r>
            <a:r>
              <a:rPr dirty="0"/>
              <a:t>de</a:t>
            </a:r>
            <a:r>
              <a:rPr dirty="0" spc="-114"/>
              <a:t> </a:t>
            </a:r>
            <a:r>
              <a:rPr dirty="0"/>
              <a:t>las fuentes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3072" y="3163120"/>
            <a:ext cx="1676400" cy="68961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44780" indent="-132080">
              <a:lnSpc>
                <a:spcPct val="100000"/>
              </a:lnSpc>
              <a:buChar char="·"/>
              <a:tabLst>
                <a:tab pos="145415" algn="l"/>
              </a:tabLst>
            </a:pP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Referenci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5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4:</a:t>
            </a:r>
            <a:endParaRPr sz="2000">
              <a:latin typeface="Open Sans Light"/>
              <a:cs typeface="Open Sans Light"/>
            </a:endParaRPr>
          </a:p>
          <a:p>
            <a:pPr marL="144780" indent="-132080">
              <a:lnSpc>
                <a:spcPct val="100000"/>
              </a:lnSpc>
              <a:spcBef>
                <a:spcPts val="815"/>
              </a:spcBef>
              <a:buChar char="·"/>
              <a:tabLst>
                <a:tab pos="145415" algn="l"/>
              </a:tabLst>
            </a:pP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Referenci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5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5:</a:t>
            </a:r>
            <a:endParaRPr sz="2000">
              <a:latin typeface="Open Sans Light"/>
              <a:cs typeface="Open Sans Light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80975" y="241300"/>
            <a:ext cx="12642850" cy="2298700"/>
          </a:xfrm>
          <a:prstGeom prst="rect"/>
          <a:ln w="12700">
            <a:solidFill>
              <a:srgbClr val="007EA2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3072130">
              <a:lnSpc>
                <a:spcPct val="100000"/>
              </a:lnSpc>
            </a:pPr>
            <a:r>
              <a:rPr dirty="0"/>
              <a:t>Analiza</a:t>
            </a:r>
            <a:r>
              <a:rPr dirty="0" spc="-145"/>
              <a:t> </a:t>
            </a:r>
            <a:r>
              <a:rPr dirty="0"/>
              <a:t>y</a:t>
            </a:r>
            <a:r>
              <a:rPr dirty="0" spc="-100"/>
              <a:t> </a:t>
            </a:r>
            <a:r>
              <a:rPr dirty="0" spc="-20"/>
              <a:t>e</a:t>
            </a:r>
            <a:r>
              <a:rPr dirty="0" spc="-25"/>
              <a:t>v</a:t>
            </a:r>
            <a:r>
              <a:rPr dirty="0"/>
              <a:t>alúa</a:t>
            </a:r>
            <a:r>
              <a:rPr dirty="0" spc="-155"/>
              <a:t> </a:t>
            </a:r>
            <a:r>
              <a:rPr dirty="0"/>
              <a:t>la</a:t>
            </a:r>
            <a:r>
              <a:rPr dirty="0" spc="-50"/>
              <a:t> </a:t>
            </a:r>
            <a:r>
              <a:rPr dirty="0"/>
              <a:t>in</a:t>
            </a:r>
            <a:r>
              <a:rPr dirty="0" spc="-65"/>
              <a:t>f</a:t>
            </a:r>
            <a:r>
              <a:rPr dirty="0"/>
              <a:t>ormación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3072" y="3163120"/>
            <a:ext cx="5485765" cy="150622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44780" indent="-132080">
              <a:lnSpc>
                <a:spcPct val="100000"/>
              </a:lnSpc>
              <a:buChar char="·"/>
              <a:tabLst>
                <a:tab pos="145415" algn="l"/>
              </a:tabLst>
            </a:pP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Títul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o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d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e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l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referencia:</a:t>
            </a:r>
            <a:endParaRPr sz="2000">
              <a:latin typeface="Open Sans Light"/>
              <a:cs typeface="Open Sans Light"/>
            </a:endParaRPr>
          </a:p>
          <a:p>
            <a:pPr marL="144780" indent="-132080">
              <a:lnSpc>
                <a:spcPct val="100000"/>
              </a:lnSpc>
              <a:spcBef>
                <a:spcPts val="815"/>
              </a:spcBef>
              <a:buChar char="·"/>
              <a:tabLst>
                <a:tab pos="145415" algn="l"/>
              </a:tabLst>
            </a:pPr>
            <a:r>
              <a:rPr dirty="0" sz="2000" spc="25">
                <a:solidFill>
                  <a:srgbClr val="002F56"/>
                </a:solidFill>
                <a:latin typeface="Open Sans Light"/>
                <a:cs typeface="Open Sans Light"/>
              </a:rPr>
              <a:t>Su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argumentos:</a:t>
            </a:r>
            <a:endParaRPr sz="2000">
              <a:latin typeface="Open Sans Light"/>
              <a:cs typeface="Open Sans Light"/>
            </a:endParaRPr>
          </a:p>
          <a:p>
            <a:pPr marL="144780" indent="-132080">
              <a:lnSpc>
                <a:spcPct val="100000"/>
              </a:lnSpc>
              <a:spcBef>
                <a:spcPts val="815"/>
              </a:spcBef>
              <a:buChar char="·"/>
              <a:tabLst>
                <a:tab pos="145415" algn="l"/>
              </a:tabLst>
            </a:pP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Dato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y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5">
                <a:solidFill>
                  <a:srgbClr val="002F56"/>
                </a:solidFill>
                <a:latin typeface="Open Sans Light"/>
                <a:cs typeface="Open Sans Light"/>
              </a:rPr>
              <a:t>hecho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vs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.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opinione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5">
                <a:solidFill>
                  <a:srgbClr val="002F56"/>
                </a:solidFill>
                <a:latin typeface="Open Sans Light"/>
                <a:cs typeface="Open Sans Light"/>
              </a:rPr>
              <a:t>e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n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l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referencia:</a:t>
            </a:r>
            <a:endParaRPr sz="2000">
              <a:latin typeface="Open Sans Light"/>
              <a:cs typeface="Open Sans Light"/>
            </a:endParaRPr>
          </a:p>
          <a:p>
            <a:pPr marL="144780" indent="-132080">
              <a:lnSpc>
                <a:spcPct val="100000"/>
              </a:lnSpc>
              <a:spcBef>
                <a:spcPts val="815"/>
              </a:spcBef>
              <a:buChar char="·"/>
              <a:tabLst>
                <a:tab pos="145415" algn="l"/>
              </a:tabLst>
            </a:pP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Posibl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e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tendenci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5">
                <a:solidFill>
                  <a:srgbClr val="002F56"/>
                </a:solidFill>
                <a:latin typeface="Open Sans Light"/>
                <a:cs typeface="Open Sans Light"/>
              </a:rPr>
              <a:t>e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n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l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referencia:</a:t>
            </a:r>
            <a:endParaRPr sz="2000">
              <a:latin typeface="Open Sans Light"/>
              <a:cs typeface="Open Sans Light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80975" y="241300"/>
            <a:ext cx="12642850" cy="2298700"/>
          </a:xfrm>
          <a:prstGeom prst="rect"/>
          <a:ln w="12700">
            <a:solidFill>
              <a:srgbClr val="007EA2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3072130">
              <a:lnSpc>
                <a:spcPct val="100000"/>
              </a:lnSpc>
            </a:pPr>
            <a:r>
              <a:rPr dirty="0"/>
              <a:t>Analiza</a:t>
            </a:r>
            <a:r>
              <a:rPr dirty="0" spc="-145"/>
              <a:t> </a:t>
            </a:r>
            <a:r>
              <a:rPr dirty="0"/>
              <a:t>y</a:t>
            </a:r>
            <a:r>
              <a:rPr dirty="0" spc="-100"/>
              <a:t> </a:t>
            </a:r>
            <a:r>
              <a:rPr dirty="0" spc="-20"/>
              <a:t>e</a:t>
            </a:r>
            <a:r>
              <a:rPr dirty="0" spc="-25"/>
              <a:t>v</a:t>
            </a:r>
            <a:r>
              <a:rPr dirty="0"/>
              <a:t>alúa</a:t>
            </a:r>
            <a:r>
              <a:rPr dirty="0" spc="-155"/>
              <a:t> </a:t>
            </a:r>
            <a:r>
              <a:rPr dirty="0"/>
              <a:t>la</a:t>
            </a:r>
            <a:r>
              <a:rPr dirty="0" spc="-50"/>
              <a:t> </a:t>
            </a:r>
            <a:r>
              <a:rPr dirty="0"/>
              <a:t>in</a:t>
            </a:r>
            <a:r>
              <a:rPr dirty="0" spc="-65"/>
              <a:t>f</a:t>
            </a:r>
            <a:r>
              <a:rPr dirty="0"/>
              <a:t>ormación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3072" y="3163120"/>
            <a:ext cx="6099175" cy="68961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44780" indent="-132080">
              <a:lnSpc>
                <a:spcPct val="100000"/>
              </a:lnSpc>
              <a:buChar char="·"/>
              <a:tabLst>
                <a:tab pos="145415" algn="l"/>
              </a:tabLst>
            </a:pP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Lógic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d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e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lo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argumentos:</a:t>
            </a:r>
            <a:endParaRPr sz="2000">
              <a:latin typeface="Open Sans Light"/>
              <a:cs typeface="Open Sans Light"/>
            </a:endParaRPr>
          </a:p>
          <a:p>
            <a:pPr marL="144780" indent="-132080">
              <a:lnSpc>
                <a:spcPct val="100000"/>
              </a:lnSpc>
              <a:spcBef>
                <a:spcPts val="815"/>
              </a:spcBef>
              <a:buChar char="·"/>
              <a:tabLst>
                <a:tab pos="145415" algn="l"/>
              </a:tabLst>
            </a:pP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Señale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d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e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credibilida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d</a:t>
            </a:r>
            <a:r>
              <a:rPr dirty="0" sz="2000" spc="4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qu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e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sustenta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n</a:t>
            </a:r>
            <a:r>
              <a:rPr dirty="0" sz="2000" spc="3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l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evidencia:</a:t>
            </a:r>
            <a:endParaRPr sz="2000">
              <a:latin typeface="Open Sans Light"/>
              <a:cs typeface="Open Sans Light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80975" y="241300"/>
            <a:ext cx="12642850" cy="2298700"/>
          </a:xfrm>
          <a:prstGeom prst="rect"/>
          <a:ln w="12700">
            <a:solidFill>
              <a:srgbClr val="007EA2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3072130">
              <a:lnSpc>
                <a:spcPct val="100000"/>
              </a:lnSpc>
            </a:pPr>
            <a:r>
              <a:rPr dirty="0"/>
              <a:t>Analiza</a:t>
            </a:r>
            <a:r>
              <a:rPr dirty="0" spc="-145"/>
              <a:t> </a:t>
            </a:r>
            <a:r>
              <a:rPr dirty="0"/>
              <a:t>y</a:t>
            </a:r>
            <a:r>
              <a:rPr dirty="0" spc="-100"/>
              <a:t> </a:t>
            </a:r>
            <a:r>
              <a:rPr dirty="0" spc="-20"/>
              <a:t>e</a:t>
            </a:r>
            <a:r>
              <a:rPr dirty="0" spc="-25"/>
              <a:t>v</a:t>
            </a:r>
            <a:r>
              <a:rPr dirty="0"/>
              <a:t>alúa</a:t>
            </a:r>
            <a:r>
              <a:rPr dirty="0" spc="-155"/>
              <a:t> </a:t>
            </a:r>
            <a:r>
              <a:rPr dirty="0"/>
              <a:t>la</a:t>
            </a:r>
            <a:r>
              <a:rPr dirty="0" spc="-50"/>
              <a:t> </a:t>
            </a:r>
            <a:r>
              <a:rPr dirty="0"/>
              <a:t>in</a:t>
            </a:r>
            <a:r>
              <a:rPr dirty="0" spc="-65"/>
              <a:t>f</a:t>
            </a:r>
            <a:r>
              <a:rPr dirty="0"/>
              <a:t>ormación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13072" y="3163120"/>
            <a:ext cx="6717665" cy="28067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144780" indent="-132080">
              <a:lnSpc>
                <a:spcPct val="100000"/>
              </a:lnSpc>
              <a:buChar char="·"/>
              <a:tabLst>
                <a:tab pos="145415" algn="l"/>
              </a:tabLst>
            </a:pP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Otro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4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aspecto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3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relevante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5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5">
                <a:solidFill>
                  <a:srgbClr val="002F56"/>
                </a:solidFill>
                <a:latin typeface="Open Sans Light"/>
                <a:cs typeface="Open Sans Light"/>
              </a:rPr>
              <a:t>e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n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5">
                <a:solidFill>
                  <a:srgbClr val="002F56"/>
                </a:solidFill>
                <a:latin typeface="Open Sans Light"/>
                <a:cs typeface="Open Sans Light"/>
              </a:rPr>
              <a:t>e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l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análisi</a:t>
            </a:r>
            <a:r>
              <a:rPr dirty="0" sz="2000">
                <a:solidFill>
                  <a:srgbClr val="002F56"/>
                </a:solidFill>
                <a:latin typeface="Open Sans Light"/>
                <a:cs typeface="Open Sans Light"/>
              </a:rPr>
              <a:t>s</a:t>
            </a:r>
            <a:r>
              <a:rPr dirty="0" sz="2000" spc="35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20">
                <a:solidFill>
                  <a:srgbClr val="002F56"/>
                </a:solidFill>
                <a:latin typeface="Open Sans Light"/>
                <a:cs typeface="Open Sans Light"/>
              </a:rPr>
              <a:t>d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e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l</a:t>
            </a:r>
            <a:r>
              <a:rPr dirty="0" sz="2000" spc="5">
                <a:solidFill>
                  <a:srgbClr val="002F56"/>
                </a:solidFill>
                <a:latin typeface="Open Sans Light"/>
                <a:cs typeface="Open Sans Light"/>
              </a:rPr>
              <a:t>a</a:t>
            </a:r>
            <a:r>
              <a:rPr dirty="0" sz="2000" spc="40">
                <a:solidFill>
                  <a:srgbClr val="002F56"/>
                </a:solidFill>
                <a:latin typeface="Open Sans Light"/>
                <a:cs typeface="Open Sans Light"/>
              </a:rPr>
              <a:t> </a:t>
            </a:r>
            <a:r>
              <a:rPr dirty="0" sz="2000" spc="15">
                <a:solidFill>
                  <a:srgbClr val="002F56"/>
                </a:solidFill>
                <a:latin typeface="Open Sans Light"/>
                <a:cs typeface="Open Sans Light"/>
              </a:rPr>
              <a:t>referencia:</a:t>
            </a:r>
            <a:endParaRPr sz="2000">
              <a:latin typeface="Open Sans Light"/>
              <a:cs typeface="Open Sans Light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80975" y="241300"/>
            <a:ext cx="12642850" cy="2298700"/>
          </a:xfrm>
          <a:prstGeom prst="rect"/>
          <a:ln w="12700">
            <a:solidFill>
              <a:srgbClr val="007EA2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3187065">
              <a:lnSpc>
                <a:spcPct val="100000"/>
              </a:lnSpc>
            </a:pPr>
            <a:r>
              <a:rPr dirty="0" spc="-160"/>
              <a:t>T</a:t>
            </a:r>
            <a:r>
              <a:rPr dirty="0"/>
              <a:t>oma</a:t>
            </a:r>
            <a:r>
              <a:rPr dirty="0" spc="-45"/>
              <a:t> </a:t>
            </a:r>
            <a:r>
              <a:rPr dirty="0"/>
              <a:t>una</a:t>
            </a:r>
            <a:r>
              <a:rPr dirty="0" spc="-50"/>
              <a:t> </a:t>
            </a:r>
            <a:r>
              <a:rPr dirty="0"/>
              <a:t>decisión in</a:t>
            </a:r>
            <a:r>
              <a:rPr dirty="0" spc="-65"/>
              <a:t>f</a:t>
            </a:r>
            <a:r>
              <a:rPr dirty="0"/>
              <a:t>ormada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Archivo Plantilla</dc:title>
  <dcterms:created xsi:type="dcterms:W3CDTF">2019-09-03T18:58:04Z</dcterms:created>
  <dcterms:modified xsi:type="dcterms:W3CDTF">2019-09-03T18:58:04Z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2019-09-03T00:00:00Z</vt:filetime>
  </property>
  <property fmtid="{D5CDD505-2E9C-101B-9397-08002B2CF9AE}" pid="3" name="Creator">
    <vt:lpwstr>Adobe Illustrator CC 2017 (Macintosh)</vt:lpwstr>
  </property>
  <property fmtid="{D5CDD505-2E9C-101B-9397-08002B2CF9AE}" pid="4" name="LastSaved">
    <vt:filetime>2019-09-03T00:00:00Z</vt:filetime>
  </property>
</Properties>
</file>