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6" r:id="rId4"/>
    <p:sldId id="268" r:id="rId5"/>
    <p:sldId id="259" r:id="rId6"/>
    <p:sldId id="263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B2A6"/>
    <a:srgbClr val="B6F0EA"/>
    <a:srgbClr val="D9F7F4"/>
    <a:srgbClr val="B4E6F6"/>
    <a:srgbClr val="DDF4FB"/>
    <a:srgbClr val="1480A2"/>
    <a:srgbClr val="D6E8E3"/>
    <a:srgbClr val="E97621"/>
    <a:srgbClr val="FAB638"/>
    <a:srgbClr val="9B1B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81" d="100"/>
          <a:sy n="81" d="100"/>
        </p:scale>
        <p:origin x="78" y="5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65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53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538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02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=""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5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D6E8E3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06760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=""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6" y="5304791"/>
            <a:ext cx="1590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=""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=""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6760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=""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06760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=""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 flipV="1">
            <a:off x="10400520" y="5371117"/>
            <a:ext cx="1791480" cy="15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=""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=""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=""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=""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=""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=""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=""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=""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=""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=""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=""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16026" y="-17680"/>
            <a:ext cx="1452178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=""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689986" y="5654198"/>
            <a:ext cx="1509527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=""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=""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=""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=""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=""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="" xmlns:a16="http://schemas.microsoft.com/office/drawing/2014/main" id="{32DB177E-9FE2-407B-8CC7-C19C26430D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0" y="5664605"/>
            <a:ext cx="1509527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=""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=""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439794" y="5384442"/>
            <a:ext cx="1767704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=""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=""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=""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=""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=""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=""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=""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22" name="Imagen 21">
            <a:extLst>
              <a:ext uri="{FF2B5EF4-FFF2-40B4-BE49-F238E27FC236}">
                <a16:creationId xmlns="" xmlns:a16="http://schemas.microsoft.com/office/drawing/2014/main" id="{07363C51-E4C0-4495-B6CF-3BF2E33E7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" y="5384442"/>
            <a:ext cx="1767704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=""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=""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=""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=""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=""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Título 3">
            <a:extLst>
              <a:ext uri="{FF2B5EF4-FFF2-40B4-BE49-F238E27FC236}">
                <a16:creationId xmlns="" xmlns:a16="http://schemas.microsoft.com/office/drawing/2014/main" id="{DA07F6C8-12F0-4703-B9A5-AA339B215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01261"/>
            <a:ext cx="3932237" cy="486508"/>
          </a:xfrm>
        </p:spPr>
        <p:txBody>
          <a:bodyPr>
            <a:normAutofit/>
          </a:bodyPr>
          <a:lstStyle/>
          <a:p>
            <a:endParaRPr lang="es-MX" sz="2600" b="1" dirty="0">
              <a:solidFill>
                <a:srgbClr val="24B2A6"/>
              </a:solidFill>
            </a:endParaRPr>
          </a:p>
        </p:txBody>
      </p:sp>
      <p:sp>
        <p:nvSpPr>
          <p:cNvPr id="12" name="Marcador de texto 7">
            <a:extLst>
              <a:ext uri="{FF2B5EF4-FFF2-40B4-BE49-F238E27FC236}">
                <a16:creationId xmlns="" xmlns:a16="http://schemas.microsoft.com/office/drawing/2014/main" id="{6B2A138E-2283-46ED-A2A0-B0647C1C6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2525"/>
            <a:ext cx="3932237" cy="1101963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="" xmlns:a16="http://schemas.microsoft.com/office/drawing/2014/main" id="{DB8D5A00-DD3A-4484-A3C7-45107F07D93A}"/>
              </a:ext>
            </a:extLst>
          </p:cNvPr>
          <p:cNvSpPr txBox="1">
            <a:spLocks/>
          </p:cNvSpPr>
          <p:nvPr userDrawn="1"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="" xmlns:a16="http://schemas.microsoft.com/office/drawing/2014/main" id="{BC725474-4398-447A-BA16-5CD0A5921B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8" y="4397375"/>
            <a:ext cx="3932238" cy="1158875"/>
          </a:xfrm>
        </p:spPr>
        <p:txBody>
          <a:bodyPr>
            <a:no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3" name="Marcador de texto 22">
            <a:extLst>
              <a:ext uri="{FF2B5EF4-FFF2-40B4-BE49-F238E27FC236}">
                <a16:creationId xmlns="" xmlns:a16="http://schemas.microsoft.com/office/drawing/2014/main" id="{CB9EDA41-C2F3-47D8-A723-ADB20E37EF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97575" y="1489075"/>
            <a:ext cx="5351462" cy="14541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="" xmlns:a16="http://schemas.microsoft.com/office/drawing/2014/main" id="{FBCB8E17-71E2-461C-81D1-81FED88CED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97575" y="3678238"/>
            <a:ext cx="5349996" cy="615950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7" name="Marcador de texto 26">
            <a:extLst>
              <a:ext uri="{FF2B5EF4-FFF2-40B4-BE49-F238E27FC236}">
                <a16:creationId xmlns="" xmlns:a16="http://schemas.microsoft.com/office/drawing/2014/main" id="{2FD9CA51-7764-4654-9A9F-40E313D24C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97575" y="4889500"/>
            <a:ext cx="5351463" cy="1025624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=""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=""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=""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=""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=""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6E8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=""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=""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=""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455229" y="412750"/>
            <a:ext cx="336398" cy="336398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483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14/10/2020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=""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=""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=""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=""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n-US" sz="1600" b="1" dirty="0">
                <a:solidFill>
                  <a:srgbClr val="D6E8E3"/>
                </a:solidFill>
              </a:rPr>
              <a:t>Actividad Autogestión</a:t>
            </a:r>
            <a:endParaRPr lang="es-MX" sz="1600" b="1" dirty="0">
              <a:solidFill>
                <a:srgbClr val="D6E8E3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=""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=""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76492EF3-1D96-494D-BB1C-4F4287D59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>
                <a:solidFill>
                  <a:srgbClr val="173254"/>
                </a:solidFill>
              </a:rPr>
              <a:t>Identificación y manejo del estrés</a:t>
            </a:r>
            <a:endParaRPr lang="es-MX" b="1" dirty="0">
              <a:solidFill>
                <a:srgbClr val="173254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="" xmlns:a16="http://schemas.microsoft.com/office/drawing/2014/main" id="{8DE8BDE7-7060-4A38-BF18-6189D45C6376}"/>
              </a:ext>
            </a:extLst>
          </p:cNvPr>
          <p:cNvSpPr txBox="1"/>
          <p:nvPr/>
        </p:nvSpPr>
        <p:spPr>
          <a:xfrm>
            <a:off x="1225062" y="2344615"/>
            <a:ext cx="97418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s-MX" sz="1600" dirty="0">
                <a:latin typeface="+mj-lt"/>
              </a:rPr>
              <a:t>Para lograr tus objetivos, identifica las posibles fuentes de estrés, sus efectos y propón la forma para manejarlos.</a:t>
            </a:r>
          </a:p>
          <a:p>
            <a:endParaRPr lang="es-MX" dirty="0"/>
          </a:p>
        </p:txBody>
      </p:sp>
      <p:graphicFrame>
        <p:nvGraphicFramePr>
          <p:cNvPr id="13" name="Tabla 9">
            <a:extLst>
              <a:ext uri="{FF2B5EF4-FFF2-40B4-BE49-F238E27FC236}">
                <a16:creationId xmlns="" xmlns:a16="http://schemas.microsoft.com/office/drawing/2014/main" id="{14347EDE-D1D1-435C-837E-7F1913937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321517"/>
              </p:ext>
            </p:extLst>
          </p:nvPr>
        </p:nvGraphicFramePr>
        <p:xfrm>
          <a:off x="1735014" y="2960168"/>
          <a:ext cx="8651631" cy="29706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83877">
                  <a:extLst>
                    <a:ext uri="{9D8B030D-6E8A-4147-A177-3AD203B41FA5}">
                      <a16:colId xmlns="" xmlns:a16="http://schemas.microsoft.com/office/drawing/2014/main" val="357484493"/>
                    </a:ext>
                  </a:extLst>
                </a:gridCol>
                <a:gridCol w="2883877">
                  <a:extLst>
                    <a:ext uri="{9D8B030D-6E8A-4147-A177-3AD203B41FA5}">
                      <a16:colId xmlns="" xmlns:a16="http://schemas.microsoft.com/office/drawing/2014/main" val="3423549826"/>
                    </a:ext>
                  </a:extLst>
                </a:gridCol>
                <a:gridCol w="2883877">
                  <a:extLst>
                    <a:ext uri="{9D8B030D-6E8A-4147-A177-3AD203B41FA5}">
                      <a16:colId xmlns="" xmlns:a16="http://schemas.microsoft.com/office/drawing/2014/main" val="729568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Fuentes de estrés</a:t>
                      </a:r>
                    </a:p>
                  </a:txBody>
                  <a:tcPr anchor="ctr"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Efecto en ti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Estrategia para manejarlo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1480A2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saturación de actividades.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1480A2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ansiedad e insomnio.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1480A2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elaborar una lista de prioridades y renunciar o posponer actividades no relevantes.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87078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98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1</a:t>
            </a:r>
            <a:endParaRPr lang="es-MX" sz="2400" b="1" dirty="0">
              <a:solidFill>
                <a:srgbClr val="0B5B7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=""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65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/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definirse con base en los recursos con los que se cuenta y establecerse en un nivel de dificultad apropiado, es decir, que representen un reto y no una contrariedad; por ejemplo, si has entrenado natación a lo largo de un año, un objetivo alcanzable y realista sería nadar </a:t>
            </a:r>
            <a:r>
              <a:rPr lang="es-MX" dirty="0" smtClean="0"/>
              <a:t>1 000 </a:t>
            </a:r>
            <a:r>
              <a:rPr lang="es-MX" dirty="0"/>
              <a:t>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=""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=""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=""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=""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=""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Para que sea específico dirá… </a:t>
            </a:r>
            <a:endParaRPr lang="es-MX" sz="1400" dirty="0">
              <a:solidFill>
                <a:srgbClr val="9B1B7D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9B1B7D"/>
                </a:solidFill>
              </a:rPr>
              <a:t>Para que sea medible dirá… </a:t>
            </a:r>
            <a:endParaRPr lang="es-MX" altLang="es-MX" sz="1400" dirty="0">
              <a:solidFill>
                <a:srgbClr val="9B1B7D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=""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Para que sea alcanzable y realista dirá…</a:t>
            </a:r>
            <a:endParaRPr lang="es-MX" sz="1400" dirty="0">
              <a:solidFill>
                <a:srgbClr val="9B1B7D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=""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Para que sea </a:t>
            </a:r>
            <a:r>
              <a:rPr lang="es-MX" sz="1600" b="1" dirty="0" smtClean="0">
                <a:solidFill>
                  <a:srgbClr val="9B1B7D"/>
                </a:solidFill>
              </a:rPr>
              <a:t>a tiempo </a:t>
            </a:r>
            <a:r>
              <a:rPr lang="es-MX" sz="1600" b="1" dirty="0">
                <a:solidFill>
                  <a:srgbClr val="9B1B7D"/>
                </a:solidFill>
              </a:rPr>
              <a:t>dirá… </a:t>
            </a:r>
            <a:endParaRPr lang="es-MX" sz="1400" dirty="0">
              <a:solidFill>
                <a:srgbClr val="9B1B7D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=""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6" y="4396860"/>
            <a:ext cx="5732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24B2A6"/>
                </a:solidFill>
              </a:rPr>
              <a:t>Con base en los términos SMART previos, mi primer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410404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2</a:t>
            </a:r>
            <a:endParaRPr lang="es-MX" sz="2400" b="1" dirty="0">
              <a:solidFill>
                <a:srgbClr val="24B2A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=""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65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/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</a:t>
            </a:r>
            <a:r>
              <a:rPr lang="es-MX" dirty="0" smtClean="0"/>
              <a:t>definirse </a:t>
            </a:r>
            <a:r>
              <a:rPr lang="es-MX" dirty="0"/>
              <a:t>con base en los recursos con los que se cuenta y </a:t>
            </a:r>
            <a:r>
              <a:rPr lang="es-MX" dirty="0" smtClean="0"/>
              <a:t>establecerse en </a:t>
            </a:r>
            <a:r>
              <a:rPr lang="es-MX" dirty="0"/>
              <a:t>un nivel de dificultad apropiado, es decir, que representen un reto y no una contrariedad; por ejemplo, si has entrenado natación a lo largo de un año, un objetivo alcanzable y realista sería nadar </a:t>
            </a:r>
            <a:r>
              <a:rPr lang="es-MX" dirty="0" smtClean="0"/>
              <a:t>1 000 </a:t>
            </a:r>
            <a:r>
              <a:rPr lang="es-MX" dirty="0"/>
              <a:t>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=""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=""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=""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=""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=""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B5B70"/>
                </a:solidFill>
              </a:rPr>
              <a:t>Para que sea específico dirá… </a:t>
            </a:r>
            <a:endParaRPr lang="es-MX" sz="1400" dirty="0"/>
          </a:p>
        </p:txBody>
      </p:sp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0B5B70"/>
                </a:solidFill>
              </a:rPr>
              <a:t>Para que sea medible dirá… </a:t>
            </a:r>
            <a:endParaRPr lang="es-MX" altLang="es-MX" sz="1400" dirty="0"/>
          </a:p>
        </p:txBody>
      </p:sp>
      <p:sp>
        <p:nvSpPr>
          <p:cNvPr id="19" name="CuadroTexto 18">
            <a:extLst>
              <a:ext uri="{FF2B5EF4-FFF2-40B4-BE49-F238E27FC236}">
                <a16:creationId xmlns=""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B5B70"/>
                </a:solidFill>
              </a:rPr>
              <a:t>Para que sea alcanzable y realista dirá…</a:t>
            </a:r>
            <a:endParaRPr lang="es-MX" sz="1400" dirty="0"/>
          </a:p>
        </p:txBody>
      </p:sp>
      <p:sp>
        <p:nvSpPr>
          <p:cNvPr id="20" name="CuadroTexto 19">
            <a:extLst>
              <a:ext uri="{FF2B5EF4-FFF2-40B4-BE49-F238E27FC236}">
                <a16:creationId xmlns=""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B5B70"/>
                </a:solidFill>
              </a:rPr>
              <a:t>Para que sea </a:t>
            </a:r>
            <a:r>
              <a:rPr lang="es-MX" sz="1600" b="1" dirty="0" smtClean="0">
                <a:solidFill>
                  <a:srgbClr val="0B5B70"/>
                </a:solidFill>
              </a:rPr>
              <a:t>a tiempo </a:t>
            </a:r>
            <a:r>
              <a:rPr lang="es-MX" sz="1600" b="1" dirty="0">
                <a:solidFill>
                  <a:srgbClr val="0B5B70"/>
                </a:solidFill>
              </a:rPr>
              <a:t>dirá… </a:t>
            </a:r>
            <a:endParaRPr lang="es-MX" sz="1400" dirty="0"/>
          </a:p>
        </p:txBody>
      </p:sp>
      <p:sp>
        <p:nvSpPr>
          <p:cNvPr id="21" name="CuadroTexto 20">
            <a:extLst>
              <a:ext uri="{FF2B5EF4-FFF2-40B4-BE49-F238E27FC236}">
                <a16:creationId xmlns=""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9B1B7D"/>
                </a:solidFill>
              </a:rPr>
              <a:t>Con base en los términos SMART previos, mi  segundo objetivo es:</a:t>
            </a:r>
          </a:p>
        </p:txBody>
      </p:sp>
    </p:spTree>
    <p:extLst>
      <p:ext uri="{BB962C8B-B14F-4D97-AF65-F5344CB8AC3E}">
        <p14:creationId xmlns:p14="http://schemas.microsoft.com/office/powerpoint/2010/main" val="93697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=""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3</a:t>
            </a:r>
            <a:endParaRPr lang="es-MX" sz="2400" b="1" dirty="0">
              <a:solidFill>
                <a:srgbClr val="9B1B7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=""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65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/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</a:t>
            </a:r>
            <a:r>
              <a:rPr lang="es-MX" dirty="0" smtClean="0"/>
              <a:t>deben definirse con </a:t>
            </a:r>
            <a:r>
              <a:rPr lang="es-MX" dirty="0"/>
              <a:t>base en los recursos con los que se cuenta y </a:t>
            </a:r>
            <a:r>
              <a:rPr lang="es-MX" dirty="0" smtClean="0"/>
              <a:t>establecerse en </a:t>
            </a:r>
            <a:r>
              <a:rPr lang="es-MX" dirty="0"/>
              <a:t>un nivel de dificultad apropiado, es decir, que representen un reto y no una contrariedad; por ejemplo, si has entrenado natación a lo largo de un año, un objetivo alcanzable y realista sería </a:t>
            </a:r>
            <a:r>
              <a:rPr lang="es-MX"/>
              <a:t>nadar </a:t>
            </a:r>
            <a:r>
              <a:rPr lang="es-MX" smtClean="0"/>
              <a:t>1 000 </a:t>
            </a:r>
            <a:r>
              <a:rPr lang="es-MX" dirty="0"/>
              <a:t>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=""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=""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=""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=""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=""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1480A2"/>
                </a:solidFill>
              </a:rPr>
              <a:t>Para que sea específico dirá… </a:t>
            </a:r>
            <a:endParaRPr lang="es-MX" sz="1400" dirty="0">
              <a:solidFill>
                <a:srgbClr val="1480A2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1480A2"/>
                </a:solidFill>
              </a:rPr>
              <a:t>Para que sea medible dirá… </a:t>
            </a:r>
            <a:endParaRPr lang="es-MX" altLang="es-MX" sz="1400" dirty="0">
              <a:solidFill>
                <a:srgbClr val="1480A2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=""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1480A2"/>
                </a:solidFill>
              </a:rPr>
              <a:t>Para que sea alcanzable y realista dirá…</a:t>
            </a:r>
            <a:endParaRPr lang="es-MX" sz="1400" dirty="0">
              <a:solidFill>
                <a:srgbClr val="1480A2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=""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1480A2"/>
                </a:solidFill>
              </a:rPr>
              <a:t>Para que sea </a:t>
            </a:r>
            <a:r>
              <a:rPr lang="es-MX" sz="1600" b="1" dirty="0" smtClean="0">
                <a:solidFill>
                  <a:srgbClr val="1480A2"/>
                </a:solidFill>
              </a:rPr>
              <a:t>a tiempo </a:t>
            </a:r>
            <a:r>
              <a:rPr lang="es-MX" sz="1600" b="1" dirty="0">
                <a:solidFill>
                  <a:srgbClr val="1480A2"/>
                </a:solidFill>
              </a:rPr>
              <a:t>dirá… </a:t>
            </a:r>
            <a:endParaRPr lang="es-MX" sz="1400" dirty="0">
              <a:solidFill>
                <a:srgbClr val="1480A2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=""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E97621"/>
                </a:solidFill>
              </a:rPr>
              <a:t>Con base en los términos SMART previos, mi tercer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202596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=""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296" y="2804746"/>
            <a:ext cx="3450858" cy="1248508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D6E8E3"/>
                </a:solidFill>
              </a:rPr>
              <a:t>Actividades </a:t>
            </a:r>
            <a:br>
              <a:rPr lang="es-MX" altLang="en-US" b="1" dirty="0">
                <a:solidFill>
                  <a:srgbClr val="D6E8E3"/>
                </a:solidFill>
              </a:rPr>
            </a:br>
            <a:r>
              <a:rPr lang="es-MX" altLang="en-US" b="1" dirty="0">
                <a:solidFill>
                  <a:srgbClr val="D6E8E3"/>
                </a:solidFill>
              </a:rPr>
              <a:t>y administración </a:t>
            </a:r>
            <a:br>
              <a:rPr lang="es-MX" altLang="en-US" b="1" dirty="0">
                <a:solidFill>
                  <a:srgbClr val="D6E8E3"/>
                </a:solidFill>
              </a:rPr>
            </a:br>
            <a:r>
              <a:rPr lang="es-MX" altLang="en-US" b="1" dirty="0">
                <a:solidFill>
                  <a:srgbClr val="D6E8E3"/>
                </a:solidFill>
              </a:rPr>
              <a:t>del tiempo</a:t>
            </a:r>
            <a:endParaRPr lang="es-MX" b="1" dirty="0">
              <a:solidFill>
                <a:srgbClr val="D6E8E3"/>
              </a:solidFill>
            </a:endParaRPr>
          </a:p>
        </p:txBody>
      </p:sp>
      <p:graphicFrame>
        <p:nvGraphicFramePr>
          <p:cNvPr id="9" name="Tabla 9">
            <a:extLst>
              <a:ext uri="{FF2B5EF4-FFF2-40B4-BE49-F238E27FC236}">
                <a16:creationId xmlns="" xmlns:a16="http://schemas.microsoft.com/office/drawing/2014/main" id="{F52F61CB-2816-49CC-B84B-E02649FBC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518930"/>
              </p:ext>
            </p:extLst>
          </p:nvPr>
        </p:nvGraphicFramePr>
        <p:xfrm>
          <a:off x="6025659" y="1203960"/>
          <a:ext cx="5439508" cy="465467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=""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=""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Actividades</a:t>
                      </a:r>
                      <a:endParaRPr lang="es-MX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Tiempo planificado</a:t>
                      </a:r>
                      <a:endParaRPr lang="es-MX" sz="2400" dirty="0"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(horas a la semana)</a:t>
                      </a:r>
                      <a:endParaRPr lang="es-MX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42168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Tiempo total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16618817"/>
                  </a:ext>
                </a:extLst>
              </a:tr>
            </a:tbl>
          </a:graphicData>
        </a:graphic>
      </p:graphicFrame>
      <p:pic>
        <p:nvPicPr>
          <p:cNvPr id="13" name="Gráfico 12">
            <a:extLst>
              <a:ext uri="{FF2B5EF4-FFF2-40B4-BE49-F238E27FC236}">
                <a16:creationId xmlns="" xmlns:a16="http://schemas.microsoft.com/office/drawing/2014/main" id="{E859E760-564B-418A-A124-685D4C181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6651" y="2203939"/>
            <a:ext cx="685281" cy="58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42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>
                <a:solidFill>
                  <a:srgbClr val="173254"/>
                </a:solidFill>
              </a:rPr>
              <a:t>Equilibrio en las diferentes áreas </a:t>
            </a:r>
            <a:br>
              <a:rPr lang="es-MX" b="1">
                <a:solidFill>
                  <a:srgbClr val="173254"/>
                </a:solidFill>
              </a:rPr>
            </a:br>
            <a:r>
              <a:rPr lang="es-MX" b="1">
                <a:solidFill>
                  <a:srgbClr val="173254"/>
                </a:solidFill>
              </a:rPr>
              <a:t>de vida</a:t>
            </a:r>
            <a:endParaRPr lang="es-MX" b="1" dirty="0">
              <a:solidFill>
                <a:srgbClr val="173254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=""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80269"/>
              </p:ext>
            </p:extLst>
          </p:nvPr>
        </p:nvGraphicFramePr>
        <p:xfrm>
          <a:off x="6025659" y="1162780"/>
          <a:ext cx="5439508" cy="454545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=""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=""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física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hacer ejercicio.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saldré a correr al menos 20 minutos tres veces a la semana.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="" xmlns:a16="http://schemas.microsoft.com/office/drawing/2014/main" id="{AE346B9A-14F9-4B34-B42E-5B66CA549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877" y="1787768"/>
            <a:ext cx="62571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=""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484438"/>
              </p:ext>
            </p:extLst>
          </p:nvPr>
        </p:nvGraphicFramePr>
        <p:xfrm>
          <a:off x="6025659" y="1162780"/>
          <a:ext cx="5439508" cy="430161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=""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=""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mental</a:t>
                      </a:r>
                    </a:p>
                  </a:txBody>
                  <a:tcPr anchor="ctr">
                    <a:solidFill>
                      <a:srgbClr val="1480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1480A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aprender una técnica de estudio.</a:t>
                      </a:r>
                    </a:p>
                  </a:txBody>
                  <a:tcPr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y leeré un artículo sobre el tema.</a:t>
                      </a:r>
                    </a:p>
                  </a:txBody>
                  <a:tcPr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4E6F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DF4F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="" xmlns:a16="http://schemas.microsoft.com/office/drawing/2014/main" id="{752B64DB-0FD0-4806-BB39-1BCC5C9871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1075" y="1787768"/>
            <a:ext cx="58609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25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=""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7179"/>
              </p:ext>
            </p:extLst>
          </p:nvPr>
        </p:nvGraphicFramePr>
        <p:xfrm>
          <a:off x="6025659" y="1162780"/>
          <a:ext cx="5439508" cy="478421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=""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=""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espiritual</a:t>
                      </a:r>
                    </a:p>
                  </a:txBody>
                  <a:tcPr anchor="ctr"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practicar  meditación.</a:t>
                      </a:r>
                    </a:p>
                  </a:txBody>
                  <a:tcPr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meditaciones guiadas en Internet y las haré al menos una vez a la semana.</a:t>
                      </a:r>
                    </a:p>
                  </a:txBody>
                  <a:tcPr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7519713"/>
                  </a:ext>
                </a:extLst>
              </a:tr>
              <a:tr h="166318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="" xmlns:a16="http://schemas.microsoft.com/office/drawing/2014/main" id="{8B92F90E-543F-4159-89A4-48CCA05D6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5431" y="1787768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43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=""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1480A2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=""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306984"/>
              </p:ext>
            </p:extLst>
          </p:nvPr>
        </p:nvGraphicFramePr>
        <p:xfrm>
          <a:off x="6025659" y="1162780"/>
          <a:ext cx="5439508" cy="478929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=""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=""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social-emocional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salir con un amigo o amiga.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</a:t>
                      </a:r>
                      <a:r>
                        <a:rPr lang="es-MX" sz="1600" b="1">
                          <a:solidFill>
                            <a:srgbClr val="1480A2"/>
                          </a:solidFill>
                        </a:rPr>
                        <a:t>: </a:t>
                      </a:r>
                      <a:r>
                        <a:rPr lang="es-MX" sz="1600" smtClean="0"/>
                        <a:t>quedaré de verme con alguien para </a:t>
                      </a:r>
                      <a:r>
                        <a:rPr lang="es-MX" sz="1600" smtClean="0"/>
                        <a:t>salir </a:t>
                      </a:r>
                      <a:r>
                        <a:rPr lang="es-MX" sz="1600" smtClean="0"/>
                        <a:t>a tomar un café y conversar al menos una vez a la semana.</a:t>
                      </a:r>
                      <a:endParaRPr lang="es-MX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="" xmlns:a16="http://schemas.microsoft.com/office/drawing/2014/main" id="{C737FDB7-9296-4890-B3B3-EB17BD650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568" y="1804615"/>
            <a:ext cx="576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984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</TotalTime>
  <Words>873</Words>
  <Application>Microsoft Office PowerPoint</Application>
  <PresentationFormat>Panorámica</PresentationFormat>
  <Paragraphs>73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Open Sans bold</vt:lpstr>
      <vt:lpstr>Playfair Display</vt:lpstr>
      <vt:lpstr>Times New Roman</vt:lpstr>
      <vt:lpstr>Tema de Office</vt:lpstr>
      <vt:lpstr>Presentación de PowerPoint</vt:lpstr>
      <vt:lpstr>Define el objetivo 1</vt:lpstr>
      <vt:lpstr>Define el objetivo 2</vt:lpstr>
      <vt:lpstr>Define el objetivo 3</vt:lpstr>
      <vt:lpstr>Actividades  y administración  del tiempo</vt:lpstr>
      <vt:lpstr>Equilibrio en las diferentes áreas  de vida</vt:lpstr>
      <vt:lpstr>Equilibrio en las diferentes áreas  de vida</vt:lpstr>
      <vt:lpstr>Equilibrio en las diferentes áreas  de vida</vt:lpstr>
      <vt:lpstr>Equilibrio en las diferentes áreas  de vida</vt:lpstr>
      <vt:lpstr>Identificación y manejo del estrés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Cuenta Microsoft</cp:lastModifiedBy>
  <cp:revision>101</cp:revision>
  <dcterms:created xsi:type="dcterms:W3CDTF">2019-10-02T17:46:59Z</dcterms:created>
  <dcterms:modified xsi:type="dcterms:W3CDTF">2020-10-14T17:52:46Z</dcterms:modified>
</cp:coreProperties>
</file>