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638"/>
    <a:srgbClr val="173254"/>
    <a:srgbClr val="E71B7E"/>
    <a:srgbClr val="D4D649"/>
    <a:srgbClr val="D6E8E3"/>
    <a:srgbClr val="148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81" d="100"/>
          <a:sy n="81" d="100"/>
        </p:scale>
        <p:origin x="78" y="5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xmlns="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9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480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08455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F247DD5A-E21A-4AF4-BECA-2567608EF0EE}"/>
              </a:ext>
            </a:extLst>
          </p:cNvPr>
          <p:cNvSpPr txBox="1"/>
          <p:nvPr userDrawn="1"/>
        </p:nvSpPr>
        <p:spPr>
          <a:xfrm>
            <a:off x="1499427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2DF7AA37-162F-41DF-BE0F-347CB76711AB}"/>
              </a:ext>
            </a:extLst>
          </p:cNvPr>
          <p:cNvSpPr txBox="1"/>
          <p:nvPr userDrawn="1"/>
        </p:nvSpPr>
        <p:spPr>
          <a:xfrm>
            <a:off x="1499427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1BF93D0F-0F94-4296-A0B9-F186F4BBF7E1}"/>
              </a:ext>
            </a:extLst>
          </p:cNvPr>
          <p:cNvSpPr txBox="1"/>
          <p:nvPr userDrawn="1"/>
        </p:nvSpPr>
        <p:spPr>
          <a:xfrm>
            <a:off x="1499427" y="5283358"/>
            <a:ext cx="140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xmlns="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19471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xmlns="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38463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Instructor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xmlns="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140592" y="5166844"/>
            <a:ext cx="2069141" cy="1737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xmlns="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xmlns="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xmlns="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xmlns="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501101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xmlns="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853717"/>
            <a:ext cx="3932237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xmlns="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xmlns="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xmlns="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4501101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xmlns="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853717"/>
            <a:ext cx="5860636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0548" y="-46822"/>
            <a:ext cx="1509527" cy="1344851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xmlns="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743" y="5533697"/>
            <a:ext cx="1509527" cy="134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xmlns="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xmlns="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xmlns="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xmlns="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xmlns="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DC680E74-1475-4F6F-843A-73FEEBB5BB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10723743" y="-20705"/>
            <a:ext cx="1509527" cy="134485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BE496647-EFD2-4D5E-A403-BD150589C2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0548" y="5533697"/>
            <a:ext cx="1509527" cy="134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xmlns="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4D64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xmlns="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94" y="5207431"/>
            <a:ext cx="1767704" cy="165056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" y="0"/>
            <a:ext cx="1154229" cy="10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xmlns="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4D64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xmlns="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xmlns="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xmlns="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xmlns="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xmlns="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xmlns="" id="{EB082C03-1C99-4A25-8D2B-87119E169F41}"/>
              </a:ext>
            </a:extLst>
          </p:cNvPr>
          <p:cNvGrpSpPr/>
          <p:nvPr userDrawn="1"/>
        </p:nvGrpSpPr>
        <p:grpSpPr>
          <a:xfrm flipH="1">
            <a:off x="1" y="0"/>
            <a:ext cx="12207497" cy="6857999"/>
            <a:chOff x="1" y="0"/>
            <a:chExt cx="12207497" cy="6857999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xmlns="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9794" y="5207431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xmlns="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" y="0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860536CA-09F8-45AF-98B8-77BD0629E175}"/>
              </a:ext>
            </a:extLst>
          </p:cNvPr>
          <p:cNvSpPr/>
          <p:nvPr userDrawn="1"/>
        </p:nvSpPr>
        <p:spPr>
          <a:xfrm>
            <a:off x="0" y="6246564"/>
            <a:ext cx="12192000" cy="611436"/>
          </a:xfrm>
          <a:prstGeom prst="rect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xmlns="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xmlns="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E71B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xmlns="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BAC4DCD-65E6-4696-9DD8-3A4B43ED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212563"/>
            <a:ext cx="5614011" cy="4432874"/>
          </a:xfrm>
        </p:spPr>
        <p:txBody>
          <a:bodyPr/>
          <a:lstStyle>
            <a:lvl1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xmlns="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xmlns="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/>
          <a:lstStyle>
            <a:lvl1pPr marL="0" indent="0">
              <a:buNone/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xmlns="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xmlns="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xmlns="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xmlns="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xmlns="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FAB638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Actividad Demuestra habilidades de pensamiento crítico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xmlns="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FAB6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xmlns="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xmlns="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Revisa </a:t>
            </a:r>
            <a:r>
              <a:rPr lang="es-MX" sz="2800" b="1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o </a:t>
            </a:r>
            <a:r>
              <a:rPr lang="es-MX" sz="2800" b="1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aclara </a:t>
            </a:r>
            <a:r>
              <a:rPr lang="es-MX" sz="2800" b="1" dirty="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el proceso si estás</a:t>
            </a:r>
          </a:p>
          <a:p>
            <a:pPr algn="ctr"/>
            <a:r>
              <a:rPr lang="es-MX" sz="2800" b="1" dirty="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inseguro de la decisión</a:t>
            </a:r>
            <a:endParaRPr lang="es-MX" sz="2800" dirty="0">
              <a:solidFill>
                <a:srgbClr val="E71B7E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2044556"/>
            <a:ext cx="10120313" cy="3760931"/>
          </a:xfrm>
        </p:spPr>
        <p:txBody>
          <a:bodyPr/>
          <a:lstStyle/>
          <a:p>
            <a:r>
              <a:rPr lang="es-MX" dirty="0"/>
              <a:t>(Menciona qué otra información necesitarías para tomar una decisión informada y dónde podrías encontrarla).</a:t>
            </a:r>
          </a:p>
          <a:p>
            <a:endParaRPr lang="es-MX" dirty="0"/>
          </a:p>
        </p:txBody>
      </p:sp>
      <p:sp>
        <p:nvSpPr>
          <p:cNvPr id="4" name="Diagrama de flujo: proceso 3">
            <a:extLst>
              <a:ext uri="{FF2B5EF4-FFF2-40B4-BE49-F238E27FC236}">
                <a16:creationId xmlns:a16="http://schemas.microsoft.com/office/drawing/2014/main" xmlns="" id="{1DF345D4-CE07-4069-9434-56E2D1676CF3}"/>
              </a:ext>
            </a:extLst>
          </p:cNvPr>
          <p:cNvSpPr/>
          <p:nvPr/>
        </p:nvSpPr>
        <p:spPr>
          <a:xfrm>
            <a:off x="6058328" y="1"/>
            <a:ext cx="75344" cy="678094"/>
          </a:xfrm>
          <a:prstGeom prst="flowChartProcess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3009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600" b="1" dirty="0" err="1"/>
              <a:t>Deﬁne</a:t>
            </a:r>
            <a:r>
              <a:rPr lang="es-MX" sz="2600" b="1" dirty="0"/>
              <a:t> con claridad la</a:t>
            </a:r>
            <a:br>
              <a:rPr lang="es-MX" sz="2600" b="1" dirty="0"/>
            </a:br>
            <a:r>
              <a:rPr lang="es-MX" sz="2600" b="1" dirty="0"/>
              <a:t>situación o problema</a:t>
            </a: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xmlns="" id="{7025B743-5AA1-4CEB-A93C-2B640F74A78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/>
              <a:t>Identiﬁca</a:t>
            </a:r>
            <a:r>
              <a:rPr lang="es-MX" b="1" dirty="0"/>
              <a:t> y recopila información de</a:t>
            </a:r>
            <a:br>
              <a:rPr lang="es-MX" b="1" dirty="0"/>
            </a:br>
            <a:r>
              <a:rPr lang="es-MX" b="1" dirty="0"/>
              <a:t>diversas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xmlns="" id="{213965E9-22F9-4875-AC82-CF26D6286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596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xmlns="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>
                <a:solidFill>
                  <a:srgbClr val="E71B7E"/>
                </a:solidFill>
              </a:rPr>
              <a:t>Referencia 1: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xmlns="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xmlns="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>
                <a:solidFill>
                  <a:srgbClr val="E71B7E"/>
                </a:solidFill>
              </a:rPr>
              <a:t>Referencia 2: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xmlns="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xmlns="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r>
              <a:rPr lang="es-MX" dirty="0">
                <a:solidFill>
                  <a:srgbClr val="E71B7E"/>
                </a:solidFill>
              </a:rPr>
              <a:t>Referencia 3: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xmlns="" id="{72019FB3-CB9F-47F7-8430-E3E30449F536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xmlns="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>
                <a:solidFill>
                  <a:srgbClr val="E71B7E"/>
                </a:solidFill>
              </a:rPr>
              <a:t>Referencia 4: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xmlns="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xmlns="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>
                <a:solidFill>
                  <a:srgbClr val="E71B7E"/>
                </a:solidFill>
              </a:rPr>
              <a:t>Referencia 5: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xmlns="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xmlns="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Analiza y evalúa la información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/>
              <a:t>Título de la referencia: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213E0E22-7D0A-4766-AFD7-C588B48932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xmlns="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/>
              <a:t>Sus argumentos:</a:t>
            </a: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xmlns="" id="{A55A716F-E224-47D3-8D95-1686F9EAAF0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xmlns="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/>
              <a:t>Datos y </a:t>
            </a:r>
            <a:r>
              <a:rPr lang="es-MX" dirty="0" smtClean="0"/>
              <a:t>hechos</a:t>
            </a:r>
            <a:r>
              <a:rPr lang="es-MX" dirty="0" smtClean="0"/>
              <a:t> </a:t>
            </a:r>
            <a:r>
              <a:rPr lang="es-MX" i="1" dirty="0"/>
              <a:t>versus</a:t>
            </a:r>
            <a:r>
              <a:rPr lang="es-MX" dirty="0"/>
              <a:t> </a:t>
            </a:r>
            <a:r>
              <a:rPr lang="es-MX" dirty="0"/>
              <a:t>opiniones en la referencia:</a:t>
            </a:r>
          </a:p>
        </p:txBody>
      </p:sp>
      <p:sp>
        <p:nvSpPr>
          <p:cNvPr id="24" name="Marcador de texto 23">
            <a:extLst>
              <a:ext uri="{FF2B5EF4-FFF2-40B4-BE49-F238E27FC236}">
                <a16:creationId xmlns:a16="http://schemas.microsoft.com/office/drawing/2014/main" xmlns="" id="{965D397A-85B7-4050-BC12-CB9CFAF868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xmlns="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/>
              <a:t>Posible tendencia en la referencia:</a:t>
            </a:r>
          </a:p>
        </p:txBody>
      </p:sp>
      <p:sp>
        <p:nvSpPr>
          <p:cNvPr id="26" name="Marcador de texto 25">
            <a:extLst>
              <a:ext uri="{FF2B5EF4-FFF2-40B4-BE49-F238E27FC236}">
                <a16:creationId xmlns:a16="http://schemas.microsoft.com/office/drawing/2014/main" xmlns="" id="{EBB84956-07F2-4F89-9A69-FB470B06700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xmlns="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E71B7E"/>
          </a:solidFill>
          <a:ln>
            <a:solidFill>
              <a:srgbClr val="E71B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xmlns="" id="{8CE3D0C0-1AD3-45D5-B7C6-577D508C7747}"/>
              </a:ext>
            </a:extLst>
          </p:cNvPr>
          <p:cNvSpPr/>
          <p:nvPr/>
        </p:nvSpPr>
        <p:spPr>
          <a:xfrm>
            <a:off x="5358744" y="4522804"/>
            <a:ext cx="153100" cy="153100"/>
          </a:xfrm>
          <a:prstGeom prst="ellipse">
            <a:avLst/>
          </a:prstGeom>
          <a:solidFill>
            <a:srgbClr val="E71B7E"/>
          </a:solidFill>
          <a:ln>
            <a:solidFill>
              <a:srgbClr val="E71B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xmlns="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E71B7E"/>
          </a:solidFill>
          <a:ln>
            <a:solidFill>
              <a:srgbClr val="E71B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/>
              <a:t>Lógica de los argumentos: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xmlns="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Analiza y evalúa la información</a:t>
            </a:r>
            <a:endParaRPr lang="es-MX" dirty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xmlns="" id="{5EF6DA5E-7805-422A-AB43-BB81D82EB3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/>
              <a:t>Señales de credibilidad que sustentan la evidencia:</a:t>
            </a: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xmlns="" id="{A4B624C9-F52C-4330-8D6E-76BD1E565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xmlns="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E71B7E"/>
          </a:solidFill>
          <a:ln>
            <a:solidFill>
              <a:srgbClr val="E71B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xmlns="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E71B7E"/>
          </a:solidFill>
          <a:ln>
            <a:solidFill>
              <a:srgbClr val="E71B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589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88" y="3051318"/>
            <a:ext cx="2786988" cy="755363"/>
          </a:xfrm>
        </p:spPr>
        <p:txBody>
          <a:bodyPr>
            <a:normAutofit fontScale="90000"/>
          </a:bodyPr>
          <a:lstStyle/>
          <a:p>
            <a:r>
              <a:rPr lang="es-MX" b="1" dirty="0"/>
              <a:t>Analiza y evalúa la información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10" name="Marcador de contenido 5">
            <a:extLst>
              <a:ext uri="{FF2B5EF4-FFF2-40B4-BE49-F238E27FC236}">
                <a16:creationId xmlns:a16="http://schemas.microsoft.com/office/drawing/2014/main" xmlns="" id="{9E57A64F-9BAF-407E-BE98-A4CEF1A6AE4A}"/>
              </a:ext>
            </a:extLst>
          </p:cNvPr>
          <p:cNvSpPr txBox="1">
            <a:spLocks/>
          </p:cNvSpPr>
          <p:nvPr/>
        </p:nvSpPr>
        <p:spPr>
          <a:xfrm>
            <a:off x="5741375" y="936248"/>
            <a:ext cx="5614011" cy="6254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1800" dirty="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Otros aspectos relevantes en el análisis de la referencia:</a:t>
            </a:r>
          </a:p>
        </p:txBody>
      </p:sp>
    </p:spTree>
    <p:extLst>
      <p:ext uri="{BB962C8B-B14F-4D97-AF65-F5344CB8AC3E}">
        <p14:creationId xmlns:p14="http://schemas.microsoft.com/office/powerpoint/2010/main" val="765526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xmlns="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Toma una decisión informada</a:t>
            </a:r>
            <a:endParaRPr lang="es-MX" sz="2800" dirty="0">
              <a:solidFill>
                <a:srgbClr val="E71B7E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Diagrama de flujo: proceso 8">
            <a:extLst>
              <a:ext uri="{FF2B5EF4-FFF2-40B4-BE49-F238E27FC236}">
                <a16:creationId xmlns:a16="http://schemas.microsoft.com/office/drawing/2014/main" xmlns="" id="{575BFBA8-119F-4956-9FDC-D2897C03428D}"/>
              </a:ext>
            </a:extLst>
          </p:cNvPr>
          <p:cNvSpPr/>
          <p:nvPr/>
        </p:nvSpPr>
        <p:spPr>
          <a:xfrm>
            <a:off x="6058328" y="1"/>
            <a:ext cx="75344" cy="678094"/>
          </a:xfrm>
          <a:prstGeom prst="flowChartProcess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0130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137</Words>
  <Application>Microsoft Office PowerPoint</Application>
  <PresentationFormat>Panorámica</PresentationFormat>
  <Paragraphs>27</Paragraphs>
  <Slides>10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Deﬁne con claridad la situación o problema</vt:lpstr>
      <vt:lpstr>Identiﬁca y recopila información de diversas fuentes</vt:lpstr>
      <vt:lpstr>Deﬁne la postura de las fuentes</vt:lpstr>
      <vt:lpstr>Deﬁne la postura de las fuentes</vt:lpstr>
      <vt:lpstr>Analiza y evalúa la información</vt:lpstr>
      <vt:lpstr>Analiza y evalúa la información</vt:lpstr>
      <vt:lpstr>Analiza y evalúa la información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1</cp:lastModifiedBy>
  <cp:revision>42</cp:revision>
  <dcterms:created xsi:type="dcterms:W3CDTF">2019-10-02T17:46:59Z</dcterms:created>
  <dcterms:modified xsi:type="dcterms:W3CDTF">2020-08-25T17:34:05Z</dcterms:modified>
</cp:coreProperties>
</file>