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7" r:id="rId3"/>
    <p:sldId id="266" r:id="rId4"/>
    <p:sldId id="268" r:id="rId5"/>
    <p:sldId id="259" r:id="rId6"/>
    <p:sldId id="263" r:id="rId7"/>
    <p:sldId id="270" r:id="rId8"/>
    <p:sldId id="271" r:id="rId9"/>
    <p:sldId id="272" r:id="rId10"/>
    <p:sldId id="273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87A7"/>
    <a:srgbClr val="CBD211"/>
    <a:srgbClr val="003057"/>
    <a:srgbClr val="A2EBFC"/>
    <a:srgbClr val="B6EFFC"/>
    <a:srgbClr val="BDDDD5"/>
    <a:srgbClr val="EFF57F"/>
    <a:srgbClr val="F6F9B1"/>
    <a:srgbClr val="E6EF35"/>
    <a:srgbClr val="D2E8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5407" autoAdjust="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65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353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9538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1022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BD2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003057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106760" y="4351180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068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E9762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47DD5A-E21A-4AF4-BECA-2567608EF0EE}"/>
              </a:ext>
            </a:extLst>
          </p:cNvPr>
          <p:cNvSpPr txBox="1"/>
          <p:nvPr userDrawn="1"/>
        </p:nvSpPr>
        <p:spPr>
          <a:xfrm>
            <a:off x="1615806" y="4351829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DF7AA37-162F-41DF-BE0F-347CB76711AB}"/>
              </a:ext>
            </a:extLst>
          </p:cNvPr>
          <p:cNvSpPr txBox="1"/>
          <p:nvPr userDrawn="1"/>
        </p:nvSpPr>
        <p:spPr>
          <a:xfrm>
            <a:off x="1615806" y="4821113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BF93D0F-0F94-4296-A0B9-F186F4BBF7E1}"/>
              </a:ext>
            </a:extLst>
          </p:cNvPr>
          <p:cNvSpPr txBox="1"/>
          <p:nvPr userDrawn="1"/>
        </p:nvSpPr>
        <p:spPr>
          <a:xfrm>
            <a:off x="1615806" y="5304791"/>
            <a:ext cx="1590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Instructor: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06760" y="4825319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:a16="http://schemas.microsoft.com/office/drawing/2014/main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106760" y="5310188"/>
            <a:ext cx="7854950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Docente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V="1">
            <a:off x="10504851" y="5362804"/>
            <a:ext cx="1699199" cy="150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FB01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-16026" y="-42619"/>
            <a:ext cx="1452178" cy="126735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>
            <a:off x="10850542" y="5670824"/>
            <a:ext cx="1354664" cy="119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FB01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2DB177E-9FE2-407B-8CC7-C19C26430D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-5693" y="5672918"/>
            <a:ext cx="1354664" cy="119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00305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>
            <a:off x="10551825" y="5409381"/>
            <a:ext cx="1676648" cy="148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00305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/>
          <a:lstStyle>
            <a:lvl1pPr marL="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7363C51-E4C0-4495-B6CF-3BF2E33E77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9299" y="5376129"/>
            <a:ext cx="1700547" cy="148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60536CA-09F8-45AF-98B8-77BD0629E175}"/>
              </a:ext>
            </a:extLst>
          </p:cNvPr>
          <p:cNvSpPr/>
          <p:nvPr userDrawn="1"/>
        </p:nvSpPr>
        <p:spPr>
          <a:xfrm>
            <a:off x="0" y="6262240"/>
            <a:ext cx="12192000" cy="611436"/>
          </a:xfrm>
          <a:prstGeom prst="rect">
            <a:avLst/>
          </a:prstGeom>
          <a:solidFill>
            <a:srgbClr val="CBD2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287108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2E8E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CBD2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Título 3">
            <a:extLst>
              <a:ext uri="{FF2B5EF4-FFF2-40B4-BE49-F238E27FC236}">
                <a16:creationId xmlns:a16="http://schemas.microsoft.com/office/drawing/2014/main" id="{DA07F6C8-12F0-4703-B9A5-AA339B215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1261"/>
            <a:ext cx="3932237" cy="486508"/>
          </a:xfrm>
        </p:spPr>
        <p:txBody>
          <a:bodyPr>
            <a:normAutofit/>
          </a:bodyPr>
          <a:lstStyle>
            <a:lvl1pPr>
              <a:defRPr>
                <a:solidFill>
                  <a:srgbClr val="CBD211"/>
                </a:solidFill>
              </a:defRPr>
            </a:lvl1pPr>
          </a:lstStyle>
          <a:p>
            <a:endParaRPr lang="es-MX" sz="2600" b="1" dirty="0">
              <a:solidFill>
                <a:srgbClr val="24B2A6"/>
              </a:solidFill>
            </a:endParaRPr>
          </a:p>
        </p:txBody>
      </p:sp>
      <p:sp>
        <p:nvSpPr>
          <p:cNvPr id="12" name="Marcador de texto 7">
            <a:extLst>
              <a:ext uri="{FF2B5EF4-FFF2-40B4-BE49-F238E27FC236}">
                <a16:creationId xmlns:a16="http://schemas.microsoft.com/office/drawing/2014/main" id="{6B2A138E-2283-46ED-A2A0-B0647C1C6C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02525"/>
            <a:ext cx="3932237" cy="1101963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Marcador de texto 7">
            <a:extLst>
              <a:ext uri="{FF2B5EF4-FFF2-40B4-BE49-F238E27FC236}">
                <a16:creationId xmlns:a16="http://schemas.microsoft.com/office/drawing/2014/main" id="{DB8D5A00-DD3A-4484-A3C7-45107F07D93A}"/>
              </a:ext>
            </a:extLst>
          </p:cNvPr>
          <p:cNvSpPr txBox="1">
            <a:spLocks/>
          </p:cNvSpPr>
          <p:nvPr userDrawn="1"/>
        </p:nvSpPr>
        <p:spPr>
          <a:xfrm>
            <a:off x="6002216" y="4889231"/>
            <a:ext cx="5349996" cy="1101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BC725474-4398-447A-BA16-5CD0A5921B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788" y="4397375"/>
            <a:ext cx="3932238" cy="1158875"/>
          </a:xfrm>
        </p:spPr>
        <p:txBody>
          <a:bodyPr>
            <a:noAutofit/>
          </a:bodyPr>
          <a:lstStyle>
            <a:lvl1pPr marL="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FontTx/>
              <a:buNone/>
              <a:defRPr lang="es-MX" sz="1400" kern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agregar texto</a:t>
            </a:r>
            <a:endParaRPr lang="es-MX" dirty="0"/>
          </a:p>
        </p:txBody>
      </p:sp>
      <p:sp>
        <p:nvSpPr>
          <p:cNvPr id="23" name="Marcador de texto 22">
            <a:extLst>
              <a:ext uri="{FF2B5EF4-FFF2-40B4-BE49-F238E27FC236}">
                <a16:creationId xmlns:a16="http://schemas.microsoft.com/office/drawing/2014/main" id="{CB9EDA41-C2F3-47D8-A723-ADB20E37EF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97575" y="1489075"/>
            <a:ext cx="5351462" cy="14541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FontTx/>
              <a:buNone/>
              <a:defRPr lang="es-MX" sz="1400" kern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agregar texto</a:t>
            </a:r>
            <a:endParaRPr lang="es-MX" dirty="0"/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FBCB8E17-71E2-461C-81D1-81FED88CED6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97575" y="3678238"/>
            <a:ext cx="5349996" cy="615950"/>
          </a:xfrm>
        </p:spPr>
        <p:txBody>
          <a:bodyPr/>
          <a:lstStyle>
            <a:lvl1pPr marL="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FontTx/>
              <a:buNone/>
              <a:defRPr lang="es-MX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agregar texto</a:t>
            </a:r>
            <a:endParaRPr lang="es-MX" dirty="0"/>
          </a:p>
        </p:txBody>
      </p:sp>
      <p:sp>
        <p:nvSpPr>
          <p:cNvPr id="27" name="Marcador de texto 26">
            <a:extLst>
              <a:ext uri="{FF2B5EF4-FFF2-40B4-BE49-F238E27FC236}">
                <a16:creationId xmlns:a16="http://schemas.microsoft.com/office/drawing/2014/main" id="{2FD9CA51-7764-4654-9A9F-40E313D24CB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97575" y="4889500"/>
            <a:ext cx="5351463" cy="1025624"/>
          </a:xfrm>
        </p:spPr>
        <p:txBody>
          <a:bodyPr/>
          <a:lstStyle>
            <a:lvl1pPr marL="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FontTx/>
              <a:buNone/>
              <a:defRPr lang="es-MX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agregar texto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251938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CBD21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/>
          <a:lstStyle>
            <a:lvl1pPr marL="0" indent="0">
              <a:buNone/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FFB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2565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251938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2E8E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/>
          <a:lstStyle>
            <a:lvl1pPr marL="0" indent="0">
              <a:buNone/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068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7906CB8F-8A92-45A6-AF9C-8444CCDF913C}"/>
              </a:ext>
            </a:extLst>
          </p:cNvPr>
          <p:cNvSpPr/>
          <p:nvPr userDrawn="1"/>
        </p:nvSpPr>
        <p:spPr>
          <a:xfrm>
            <a:off x="11455228" y="275613"/>
            <a:ext cx="473535" cy="473535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64837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04083"/>
            <a:ext cx="9144000" cy="160404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altLang="en-US" sz="1600" b="1" dirty="0">
                <a:solidFill>
                  <a:srgbClr val="003057"/>
                </a:solidFill>
              </a:rPr>
              <a:t>Actividad Autogestión</a:t>
            </a:r>
            <a:endParaRPr lang="es-MX" sz="1600" b="1" dirty="0">
              <a:solidFill>
                <a:srgbClr val="003057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9FD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6869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76492EF3-1D96-494D-BB1C-4F4287D59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>
                <a:solidFill>
                  <a:srgbClr val="D9EEFF"/>
                </a:solidFill>
              </a:rPr>
              <a:t>Identificación y manejo del estrés</a:t>
            </a:r>
            <a:endParaRPr lang="es-MX" b="1" dirty="0">
              <a:solidFill>
                <a:srgbClr val="D9EEFF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DE8BDE7-7060-4A38-BF18-6189D45C6376}"/>
              </a:ext>
            </a:extLst>
          </p:cNvPr>
          <p:cNvSpPr txBox="1"/>
          <p:nvPr/>
        </p:nvSpPr>
        <p:spPr>
          <a:xfrm>
            <a:off x="1225062" y="2344615"/>
            <a:ext cx="9741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s-MX" sz="1600" dirty="0">
                <a:latin typeface="+mj-lt"/>
              </a:rPr>
              <a:t>Para lograr tus objetivos, identifica las posibles fuentes de estrés, sus efectos y propón la forma para manejarlos.</a:t>
            </a:r>
          </a:p>
          <a:p>
            <a:endParaRPr lang="es-MX" dirty="0"/>
          </a:p>
        </p:txBody>
      </p:sp>
      <p:graphicFrame>
        <p:nvGraphicFramePr>
          <p:cNvPr id="13" name="Tabla 9">
            <a:extLst>
              <a:ext uri="{FF2B5EF4-FFF2-40B4-BE49-F238E27FC236}">
                <a16:creationId xmlns:a16="http://schemas.microsoft.com/office/drawing/2014/main" id="{14347EDE-D1D1-435C-837E-7F1913937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474790"/>
              </p:ext>
            </p:extLst>
          </p:nvPr>
        </p:nvGraphicFramePr>
        <p:xfrm>
          <a:off x="1735014" y="2960168"/>
          <a:ext cx="8651631" cy="2957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83877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883877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  <a:gridCol w="2883877">
                  <a:extLst>
                    <a:ext uri="{9D8B030D-6E8A-4147-A177-3AD203B41FA5}">
                      <a16:colId xmlns:a16="http://schemas.microsoft.com/office/drawing/2014/main" val="7295684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solidFill>
                            <a:srgbClr val="003057"/>
                          </a:solidFill>
                          <a:effectLst/>
                        </a:rPr>
                        <a:t>Fuentes de estrés</a:t>
                      </a:r>
                    </a:p>
                  </a:txBody>
                  <a:tcPr anchor="ctr">
                    <a:solidFill>
                      <a:srgbClr val="CBD2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solidFill>
                            <a:srgbClr val="003057"/>
                          </a:solidFill>
                          <a:effectLst/>
                        </a:rPr>
                        <a:t>Efecto en ti</a:t>
                      </a:r>
                    </a:p>
                  </a:txBody>
                  <a:tcPr>
                    <a:solidFill>
                      <a:srgbClr val="CBD2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solidFill>
                            <a:srgbClr val="003057"/>
                          </a:solidFill>
                          <a:effectLst/>
                        </a:rPr>
                        <a:t>Estrategia para manejarlo</a:t>
                      </a:r>
                    </a:p>
                  </a:txBody>
                  <a:tcPr>
                    <a:solidFill>
                      <a:srgbClr val="CBD2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400" b="1" kern="1200" dirty="0">
                          <a:solidFill>
                            <a:srgbClr val="003057"/>
                          </a:solidFill>
                          <a:latin typeface="+mn-lt"/>
                          <a:ea typeface="+mn-ea"/>
                          <a:cs typeface="+mn-cs"/>
                        </a:rPr>
                        <a:t>Por ejemplo: </a:t>
                      </a:r>
                      <a:r>
                        <a:rPr lang="es-MX" sz="1400" dirty="0"/>
                        <a:t>saturación de actividades.</a:t>
                      </a:r>
                    </a:p>
                  </a:txBody>
                  <a:tcPr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b="1" kern="1200" dirty="0">
                          <a:solidFill>
                            <a:srgbClr val="003057"/>
                          </a:solidFill>
                          <a:latin typeface="+mn-lt"/>
                          <a:ea typeface="+mn-ea"/>
                          <a:cs typeface="+mn-cs"/>
                        </a:rPr>
                        <a:t>Por ejemplo: </a:t>
                      </a:r>
                      <a:r>
                        <a:rPr lang="es-MX" sz="1400" dirty="0"/>
                        <a:t>ansiedad e insomnio.</a:t>
                      </a:r>
                    </a:p>
                  </a:txBody>
                  <a:tcPr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b="1" kern="1200" dirty="0">
                          <a:solidFill>
                            <a:srgbClr val="003057"/>
                          </a:solidFill>
                          <a:latin typeface="+mn-lt"/>
                          <a:ea typeface="+mn-ea"/>
                          <a:cs typeface="+mn-cs"/>
                        </a:rPr>
                        <a:t>Por ejemplo: </a:t>
                      </a:r>
                      <a:r>
                        <a:rPr lang="es-MX" sz="1400" dirty="0"/>
                        <a:t>elaborar una lista de prioridades y renunciar o posponer actividades no relevantes.</a:t>
                      </a:r>
                    </a:p>
                  </a:txBody>
                  <a:tcPr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98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sz="2400" b="1" dirty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Define el objetivo 1</a:t>
            </a:r>
            <a:endParaRPr lang="es-MX" sz="2400" b="1" dirty="0">
              <a:solidFill>
                <a:srgbClr val="0687A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1680"/>
              </a:lnSpc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</a:rPr>
              <a:t>(recuerda que esta parte de tu objetivo se presenta habitualmente como una tarea, empleando un verbo que implique una acción; por ejemplo, redactar o elaborar).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01F69D-3253-4289-BF32-1E9CBC0568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(debe indicar una cantidad, la cual sea útil para medir el progreso alcanzado; por ejemplo: una hora todos los días laborales a lo largo de cuatro semanas).</a:t>
            </a:r>
          </a:p>
          <a:p>
            <a:endParaRPr lang="es-MX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95DDDB3-9168-4356-B997-946A4227EF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97575" y="1489075"/>
            <a:ext cx="5351462" cy="1453425"/>
          </a:xfrm>
        </p:spPr>
        <p:txBody>
          <a:bodyPr/>
          <a:lstStyle/>
          <a:p>
            <a:r>
              <a:rPr lang="es-MX" dirty="0"/>
              <a:t>(recuerda que los objetivos deben definirse con base en los recursos con los que se cuenta y establecerse en un nivel de dificultad apropiado, es decir, que representen un reto y no una contrariedad; por ejemplo, si has entrenado natación a lo largo de un año, un objetivo alcanzable y realista sería nadar 1 000 metros en media hora o menos tiempo).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15CA179E-A51E-4A83-8163-139C10104D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97575" y="3678238"/>
            <a:ext cx="5349996" cy="615950"/>
          </a:xfrm>
        </p:spPr>
        <p:txBody>
          <a:bodyPr/>
          <a:lstStyle/>
          <a:p>
            <a:r>
              <a:rPr lang="es-MX" dirty="0"/>
              <a:t>(no olvides que tu objetivo debe tener una delimitación clara; por ejemplo, se cumplirá al final del periodo).</a:t>
            </a:r>
          </a:p>
          <a:p>
            <a:endParaRPr lang="es-MX" dirty="0"/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FB36B0B0-63F1-400D-94BC-718A1B048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id="{49220A37-F5BC-477E-A640-6BC7DACFB66B}"/>
              </a:ext>
            </a:extLst>
          </p:cNvPr>
          <p:cNvSpPr txBox="1">
            <a:spLocks/>
          </p:cNvSpPr>
          <p:nvPr/>
        </p:nvSpPr>
        <p:spPr>
          <a:xfrm>
            <a:off x="5997942" y="1488840"/>
            <a:ext cx="5354270" cy="1453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Marcador de texto 7">
            <a:extLst>
              <a:ext uri="{FF2B5EF4-FFF2-40B4-BE49-F238E27FC236}">
                <a16:creationId xmlns:a16="http://schemas.microsoft.com/office/drawing/2014/main" id="{F037978F-6E78-498A-8BF1-95ED06B0783D}"/>
              </a:ext>
            </a:extLst>
          </p:cNvPr>
          <p:cNvSpPr txBox="1">
            <a:spLocks/>
          </p:cNvSpPr>
          <p:nvPr/>
        </p:nvSpPr>
        <p:spPr>
          <a:xfrm>
            <a:off x="6002216" y="4889231"/>
            <a:ext cx="5349996" cy="1101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5A6EDE3-CB38-41B7-B5BF-EE296BF2CCE3}"/>
              </a:ext>
            </a:extLst>
          </p:cNvPr>
          <p:cNvSpPr txBox="1"/>
          <p:nvPr/>
        </p:nvSpPr>
        <p:spPr>
          <a:xfrm>
            <a:off x="839788" y="2110154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específico dirá… 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D43E473-B1AB-4DA6-96F9-766A739931B2}"/>
              </a:ext>
            </a:extLst>
          </p:cNvPr>
          <p:cNvSpPr txBox="1"/>
          <p:nvPr/>
        </p:nvSpPr>
        <p:spPr>
          <a:xfrm>
            <a:off x="839788" y="3916211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altLang="es-MX" sz="1600" b="1" dirty="0">
                <a:solidFill>
                  <a:srgbClr val="003057"/>
                </a:solidFill>
              </a:rPr>
              <a:t>Para que sea medible dirá… </a:t>
            </a:r>
            <a:endParaRPr lang="es-MX" altLang="es-MX" sz="1400" dirty="0">
              <a:solidFill>
                <a:srgbClr val="003057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63FC605-5FBC-427F-8A16-FE8CD27F038C}"/>
              </a:ext>
            </a:extLst>
          </p:cNvPr>
          <p:cNvSpPr txBox="1"/>
          <p:nvPr/>
        </p:nvSpPr>
        <p:spPr>
          <a:xfrm>
            <a:off x="5997942" y="996469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alcanzable y realista dirá…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381008A-229F-4B6E-A432-C0B4DC833852}"/>
              </a:ext>
            </a:extLst>
          </p:cNvPr>
          <p:cNvSpPr txBox="1"/>
          <p:nvPr/>
        </p:nvSpPr>
        <p:spPr>
          <a:xfrm>
            <a:off x="6002216" y="3141080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a tiempo dirá… 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52A1CFD-25CF-4F33-B96B-B7AD94A866C3}"/>
              </a:ext>
            </a:extLst>
          </p:cNvPr>
          <p:cNvSpPr txBox="1"/>
          <p:nvPr/>
        </p:nvSpPr>
        <p:spPr>
          <a:xfrm>
            <a:off x="6002216" y="4396860"/>
            <a:ext cx="5732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687A7"/>
                </a:solidFill>
              </a:rPr>
              <a:t>Con base en los términos SMART previos, mi primer objetivo es:</a:t>
            </a:r>
          </a:p>
        </p:txBody>
      </p:sp>
    </p:spTree>
    <p:extLst>
      <p:ext uri="{BB962C8B-B14F-4D97-AF65-F5344CB8AC3E}">
        <p14:creationId xmlns:p14="http://schemas.microsoft.com/office/powerpoint/2010/main" val="4104041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sz="2400" b="1" dirty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Define el objetivo 2</a:t>
            </a:r>
            <a:endParaRPr lang="es-MX" sz="2400" b="1" dirty="0">
              <a:solidFill>
                <a:srgbClr val="0687A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1680"/>
              </a:lnSpc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</a:rPr>
              <a:t>(recuerda que esta parte de tu objetivo se presenta habitualmente como una tarea, empleando un verbo que implique una acción; por ejemplo, redactar o elaborar).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01F69D-3253-4289-BF32-1E9CBC0568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(debe indicar una cantidad, la cual sea útil para medir el progreso alcanzado; por ejemplo: una hora todos los días laborales a lo largo de cuatro semanas).</a:t>
            </a:r>
          </a:p>
          <a:p>
            <a:endParaRPr lang="es-MX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95DDDB3-9168-4356-B997-946A4227EF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97575" y="1489075"/>
            <a:ext cx="5351462" cy="1453425"/>
          </a:xfrm>
        </p:spPr>
        <p:txBody>
          <a:bodyPr/>
          <a:lstStyle/>
          <a:p>
            <a:r>
              <a:rPr lang="es-MX" dirty="0"/>
              <a:t>(recuerda que los objetivos deben definirse con base en los recursos con los que se cuenta y establecerse en un nivel de dificultad apropiado, es decir, que representen un reto y no una contrariedad; por ejemplo, si has entrenado natación a lo largo de un año, un objetivo alcanzable y realista sería nadar 1 000 metros en media hora o menos tiempo).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15CA179E-A51E-4A83-8163-139C10104D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97575" y="3678238"/>
            <a:ext cx="5349996" cy="615950"/>
          </a:xfrm>
        </p:spPr>
        <p:txBody>
          <a:bodyPr/>
          <a:lstStyle/>
          <a:p>
            <a:r>
              <a:rPr lang="es-MX" dirty="0"/>
              <a:t>(no olvides que tu objetivo debe tener una delimitación clara; por ejemplo, se cumplirá al final del periodo).</a:t>
            </a:r>
          </a:p>
          <a:p>
            <a:endParaRPr lang="es-MX" dirty="0"/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FB36B0B0-63F1-400D-94BC-718A1B048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id="{49220A37-F5BC-477E-A640-6BC7DACFB66B}"/>
              </a:ext>
            </a:extLst>
          </p:cNvPr>
          <p:cNvSpPr txBox="1">
            <a:spLocks/>
          </p:cNvSpPr>
          <p:nvPr/>
        </p:nvSpPr>
        <p:spPr>
          <a:xfrm>
            <a:off x="5997942" y="1488840"/>
            <a:ext cx="5354270" cy="1453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Marcador de texto 7">
            <a:extLst>
              <a:ext uri="{FF2B5EF4-FFF2-40B4-BE49-F238E27FC236}">
                <a16:creationId xmlns:a16="http://schemas.microsoft.com/office/drawing/2014/main" id="{F037978F-6E78-498A-8BF1-95ED06B0783D}"/>
              </a:ext>
            </a:extLst>
          </p:cNvPr>
          <p:cNvSpPr txBox="1">
            <a:spLocks/>
          </p:cNvSpPr>
          <p:nvPr/>
        </p:nvSpPr>
        <p:spPr>
          <a:xfrm>
            <a:off x="6002216" y="4889231"/>
            <a:ext cx="5349996" cy="1101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5A6EDE3-CB38-41B7-B5BF-EE296BF2CCE3}"/>
              </a:ext>
            </a:extLst>
          </p:cNvPr>
          <p:cNvSpPr txBox="1"/>
          <p:nvPr/>
        </p:nvSpPr>
        <p:spPr>
          <a:xfrm>
            <a:off x="839788" y="2110154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específico dirá… 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D43E473-B1AB-4DA6-96F9-766A739931B2}"/>
              </a:ext>
            </a:extLst>
          </p:cNvPr>
          <p:cNvSpPr txBox="1"/>
          <p:nvPr/>
        </p:nvSpPr>
        <p:spPr>
          <a:xfrm>
            <a:off x="839788" y="3916211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altLang="es-MX" sz="1600" b="1" dirty="0">
                <a:solidFill>
                  <a:srgbClr val="003057"/>
                </a:solidFill>
              </a:rPr>
              <a:t>Para que sea medible dirá… </a:t>
            </a:r>
            <a:endParaRPr lang="es-MX" altLang="es-MX" sz="1400" dirty="0">
              <a:solidFill>
                <a:srgbClr val="003057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63FC605-5FBC-427F-8A16-FE8CD27F038C}"/>
              </a:ext>
            </a:extLst>
          </p:cNvPr>
          <p:cNvSpPr txBox="1"/>
          <p:nvPr/>
        </p:nvSpPr>
        <p:spPr>
          <a:xfrm>
            <a:off x="5997942" y="996469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alcanzable y realista dirá…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381008A-229F-4B6E-A432-C0B4DC833852}"/>
              </a:ext>
            </a:extLst>
          </p:cNvPr>
          <p:cNvSpPr txBox="1"/>
          <p:nvPr/>
        </p:nvSpPr>
        <p:spPr>
          <a:xfrm>
            <a:off x="6002216" y="3141080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a tiempo dirá… 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52A1CFD-25CF-4F33-B96B-B7AD94A866C3}"/>
              </a:ext>
            </a:extLst>
          </p:cNvPr>
          <p:cNvSpPr txBox="1"/>
          <p:nvPr/>
        </p:nvSpPr>
        <p:spPr>
          <a:xfrm>
            <a:off x="6002215" y="4396860"/>
            <a:ext cx="5873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687A7"/>
                </a:solidFill>
              </a:rPr>
              <a:t>Con base en los términos SMART previos, mi  segundo objetivo es:</a:t>
            </a:r>
          </a:p>
        </p:txBody>
      </p:sp>
    </p:spTree>
    <p:extLst>
      <p:ext uri="{BB962C8B-B14F-4D97-AF65-F5344CB8AC3E}">
        <p14:creationId xmlns:p14="http://schemas.microsoft.com/office/powerpoint/2010/main" val="936978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sz="2400" b="1" dirty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Define el objetivo 3</a:t>
            </a:r>
            <a:endParaRPr lang="es-MX" sz="2400" b="1" dirty="0">
              <a:solidFill>
                <a:srgbClr val="0687A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1680"/>
              </a:lnSpc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</a:rPr>
              <a:t>(recuerda que esta parte de tu objetivo se presenta habitualmente como una tarea, empleando un verbo que implique una acción; por ejemplo, redactar o elaborar).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01F69D-3253-4289-BF32-1E9CBC0568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(debe indicar una cantidad, la cual sea útil para medir el progreso alcanzado; por ejemplo: una hora todos los días laborales a lo largo de cuatro semanas).</a:t>
            </a:r>
          </a:p>
          <a:p>
            <a:endParaRPr lang="es-MX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95DDDB3-9168-4356-B997-946A4227EF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97575" y="1489075"/>
            <a:ext cx="5351462" cy="1453425"/>
          </a:xfrm>
        </p:spPr>
        <p:txBody>
          <a:bodyPr/>
          <a:lstStyle/>
          <a:p>
            <a:r>
              <a:rPr lang="es-MX" dirty="0"/>
              <a:t>(recuerda que los objetivos deben definirse con base en los recursos con los que se cuenta y establecerse en un nivel de dificultad apropiado, es decir, que representen un reto y no una contrariedad; por ejemplo, si has entrenado natación a lo largo de un año, un objetivo alcanzable y realista sería </a:t>
            </a:r>
            <a:r>
              <a:rPr lang="es-MX"/>
              <a:t>nadar 1 000 </a:t>
            </a:r>
            <a:r>
              <a:rPr lang="es-MX" dirty="0"/>
              <a:t>metros en media hora o menos tiempo).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15CA179E-A51E-4A83-8163-139C10104D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97575" y="3678238"/>
            <a:ext cx="5349996" cy="615950"/>
          </a:xfrm>
        </p:spPr>
        <p:txBody>
          <a:bodyPr/>
          <a:lstStyle/>
          <a:p>
            <a:r>
              <a:rPr lang="es-MX" dirty="0"/>
              <a:t>(no olvides que tu objetivo debe tener una delimitación clara; por ejemplo, se cumplirá al final del periodo).</a:t>
            </a:r>
          </a:p>
          <a:p>
            <a:endParaRPr lang="es-MX" dirty="0"/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FB36B0B0-63F1-400D-94BC-718A1B048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id="{49220A37-F5BC-477E-A640-6BC7DACFB66B}"/>
              </a:ext>
            </a:extLst>
          </p:cNvPr>
          <p:cNvSpPr txBox="1">
            <a:spLocks/>
          </p:cNvSpPr>
          <p:nvPr/>
        </p:nvSpPr>
        <p:spPr>
          <a:xfrm>
            <a:off x="5997942" y="1488840"/>
            <a:ext cx="5354270" cy="1453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Marcador de texto 7">
            <a:extLst>
              <a:ext uri="{FF2B5EF4-FFF2-40B4-BE49-F238E27FC236}">
                <a16:creationId xmlns:a16="http://schemas.microsoft.com/office/drawing/2014/main" id="{F037978F-6E78-498A-8BF1-95ED06B0783D}"/>
              </a:ext>
            </a:extLst>
          </p:cNvPr>
          <p:cNvSpPr txBox="1">
            <a:spLocks/>
          </p:cNvSpPr>
          <p:nvPr/>
        </p:nvSpPr>
        <p:spPr>
          <a:xfrm>
            <a:off x="6002216" y="4889231"/>
            <a:ext cx="5349996" cy="1101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5A6EDE3-CB38-41B7-B5BF-EE296BF2CCE3}"/>
              </a:ext>
            </a:extLst>
          </p:cNvPr>
          <p:cNvSpPr txBox="1"/>
          <p:nvPr/>
        </p:nvSpPr>
        <p:spPr>
          <a:xfrm>
            <a:off x="839788" y="2110154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específico dirá… 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D43E473-B1AB-4DA6-96F9-766A739931B2}"/>
              </a:ext>
            </a:extLst>
          </p:cNvPr>
          <p:cNvSpPr txBox="1"/>
          <p:nvPr/>
        </p:nvSpPr>
        <p:spPr>
          <a:xfrm>
            <a:off x="839788" y="3916211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altLang="es-MX" sz="1600" b="1" dirty="0">
                <a:solidFill>
                  <a:srgbClr val="003057"/>
                </a:solidFill>
              </a:rPr>
              <a:t>Para que sea medible dirá… </a:t>
            </a:r>
            <a:endParaRPr lang="es-MX" altLang="es-MX" sz="1400" dirty="0">
              <a:solidFill>
                <a:srgbClr val="003057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63FC605-5FBC-427F-8A16-FE8CD27F038C}"/>
              </a:ext>
            </a:extLst>
          </p:cNvPr>
          <p:cNvSpPr txBox="1"/>
          <p:nvPr/>
        </p:nvSpPr>
        <p:spPr>
          <a:xfrm>
            <a:off x="5997942" y="996469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alcanzable y realista dirá…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381008A-229F-4B6E-A432-C0B4DC833852}"/>
              </a:ext>
            </a:extLst>
          </p:cNvPr>
          <p:cNvSpPr txBox="1"/>
          <p:nvPr/>
        </p:nvSpPr>
        <p:spPr>
          <a:xfrm>
            <a:off x="6002216" y="3141080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a tiempo dirá… 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52A1CFD-25CF-4F33-B96B-B7AD94A866C3}"/>
              </a:ext>
            </a:extLst>
          </p:cNvPr>
          <p:cNvSpPr txBox="1"/>
          <p:nvPr/>
        </p:nvSpPr>
        <p:spPr>
          <a:xfrm>
            <a:off x="6002215" y="4396860"/>
            <a:ext cx="5873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687A7"/>
                </a:solidFill>
              </a:rPr>
              <a:t>Con base en los términos SMART previos, mi tercer objetivo es:</a:t>
            </a:r>
          </a:p>
        </p:txBody>
      </p:sp>
    </p:spTree>
    <p:extLst>
      <p:ext uri="{BB962C8B-B14F-4D97-AF65-F5344CB8AC3E}">
        <p14:creationId xmlns:p14="http://schemas.microsoft.com/office/powerpoint/2010/main" val="2025963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296" y="2804746"/>
            <a:ext cx="3450858" cy="1248508"/>
          </a:xfrm>
        </p:spPr>
        <p:txBody>
          <a:bodyPr>
            <a:normAutofit/>
          </a:bodyPr>
          <a:lstStyle/>
          <a:p>
            <a:r>
              <a:rPr lang="es-MX" altLang="en-US" b="1" dirty="0">
                <a:solidFill>
                  <a:srgbClr val="0687A7"/>
                </a:solidFill>
              </a:rPr>
              <a:t>Actividades </a:t>
            </a:r>
            <a:br>
              <a:rPr lang="es-MX" altLang="en-US" b="1" dirty="0">
                <a:solidFill>
                  <a:srgbClr val="0687A7"/>
                </a:solidFill>
              </a:rPr>
            </a:br>
            <a:r>
              <a:rPr lang="es-MX" altLang="en-US" b="1" dirty="0">
                <a:solidFill>
                  <a:srgbClr val="0687A7"/>
                </a:solidFill>
              </a:rPr>
              <a:t>y administración </a:t>
            </a:r>
            <a:br>
              <a:rPr lang="es-MX" altLang="en-US" b="1" dirty="0">
                <a:solidFill>
                  <a:srgbClr val="0687A7"/>
                </a:solidFill>
              </a:rPr>
            </a:br>
            <a:r>
              <a:rPr lang="es-MX" altLang="en-US" b="1" dirty="0">
                <a:solidFill>
                  <a:srgbClr val="0687A7"/>
                </a:solidFill>
              </a:rPr>
              <a:t>del tiempo</a:t>
            </a:r>
            <a:endParaRPr lang="es-MX" b="1" dirty="0">
              <a:solidFill>
                <a:srgbClr val="0687A7"/>
              </a:solidFill>
            </a:endParaRPr>
          </a:p>
        </p:txBody>
      </p:sp>
      <p:graphicFrame>
        <p:nvGraphicFramePr>
          <p:cNvPr id="9" name="Tabla 9">
            <a:extLst>
              <a:ext uri="{FF2B5EF4-FFF2-40B4-BE49-F238E27FC236}">
                <a16:creationId xmlns:a16="http://schemas.microsoft.com/office/drawing/2014/main" id="{F52F61CB-2816-49CC-B84B-E02649FBCB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108280"/>
              </p:ext>
            </p:extLst>
          </p:nvPr>
        </p:nvGraphicFramePr>
        <p:xfrm>
          <a:off x="6025659" y="1203960"/>
          <a:ext cx="5439508" cy="46655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19754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719754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solidFill>
                            <a:srgbClr val="D2E8E2"/>
                          </a:solidFill>
                          <a:effectLst/>
                        </a:rPr>
                        <a:t>Actividades</a:t>
                      </a:r>
                      <a:endParaRPr lang="es-MX" sz="2400" dirty="0">
                        <a:solidFill>
                          <a:srgbClr val="D2E8E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305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solidFill>
                            <a:srgbClr val="D2E8E2"/>
                          </a:solidFill>
                          <a:effectLst/>
                        </a:rPr>
                        <a:t>Tiempo planificado</a:t>
                      </a:r>
                      <a:endParaRPr lang="es-MX" sz="2400" dirty="0">
                        <a:solidFill>
                          <a:srgbClr val="D2E8E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D2E8E2"/>
                          </a:solidFill>
                          <a:effectLst/>
                        </a:rPr>
                        <a:t>(horas a la semana)</a:t>
                      </a:r>
                      <a:endParaRPr lang="es-MX" sz="2400" dirty="0">
                        <a:solidFill>
                          <a:srgbClr val="D2E8E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30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2E8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2E8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DDD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DDD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2E8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2E8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DDD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DDD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2E8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2E8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DDD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DDD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2E8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2E8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35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DDD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DDD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5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2E8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2E8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9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DDD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DDD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68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MX" sz="14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Tiempo total</a:t>
                      </a:r>
                    </a:p>
                  </a:txBody>
                  <a:tcPr anchor="ctr">
                    <a:solidFill>
                      <a:srgbClr val="0030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2E8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618817"/>
                  </a:ext>
                </a:extLst>
              </a:tr>
            </a:tbl>
          </a:graphicData>
        </a:graphic>
      </p:graphicFrame>
      <p:pic>
        <p:nvPicPr>
          <p:cNvPr id="13" name="Gráfico 12">
            <a:extLst>
              <a:ext uri="{FF2B5EF4-FFF2-40B4-BE49-F238E27FC236}">
                <a16:creationId xmlns:a16="http://schemas.microsoft.com/office/drawing/2014/main" id="{E859E760-564B-418A-A124-685D4C1813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6651" y="2154116"/>
            <a:ext cx="685281" cy="58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542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68061"/>
            <a:ext cx="3932237" cy="1271954"/>
          </a:xfrm>
        </p:spPr>
        <p:txBody>
          <a:bodyPr>
            <a:normAutofit/>
          </a:bodyPr>
          <a:lstStyle/>
          <a:p>
            <a:r>
              <a:rPr lang="es-MX" b="1" dirty="0"/>
              <a:t>Equilibrio en las diferentes áreas </a:t>
            </a:r>
            <a:br>
              <a:rPr lang="es-MX" b="1" dirty="0"/>
            </a:br>
            <a:r>
              <a:rPr lang="es-MX" b="1" dirty="0"/>
              <a:t>de vida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F532F8-D273-4803-82DA-7E913DF09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3640015"/>
            <a:ext cx="3767380" cy="580293"/>
          </a:xfrm>
        </p:spPr>
        <p:txBody>
          <a:bodyPr>
            <a:normAutofit/>
          </a:bodyPr>
          <a:lstStyle/>
          <a:p>
            <a:pPr>
              <a:lnSpc>
                <a:spcPts val="1900"/>
              </a:lnSpc>
            </a:pPr>
            <a:r>
              <a:rPr lang="es-MX" sz="1400" dirty="0">
                <a:solidFill>
                  <a:srgbClr val="0687A7"/>
                </a:solidFill>
              </a:rPr>
              <a:t>Para lograr mis objetivos, mantendré el equilibrio en mi vida de la siguiente forma:</a:t>
            </a:r>
          </a:p>
          <a:p>
            <a:endParaRPr lang="es-MX" dirty="0"/>
          </a:p>
        </p:txBody>
      </p:sp>
      <p:graphicFrame>
        <p:nvGraphicFramePr>
          <p:cNvPr id="8" name="Tabla 9">
            <a:extLst>
              <a:ext uri="{FF2B5EF4-FFF2-40B4-BE49-F238E27FC236}">
                <a16:creationId xmlns:a16="http://schemas.microsoft.com/office/drawing/2014/main" id="{798F5520-3DAF-4FC1-BAB4-4371CA3B8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367990"/>
              </p:ext>
            </p:extLst>
          </p:nvPr>
        </p:nvGraphicFramePr>
        <p:xfrm>
          <a:off x="6025659" y="1162780"/>
          <a:ext cx="5439508" cy="4532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19754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719754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solidFill>
                            <a:srgbClr val="BBE0FA"/>
                          </a:solidFill>
                          <a:effectLst/>
                        </a:rPr>
                        <a:t>Área física</a:t>
                      </a:r>
                    </a:p>
                  </a:txBody>
                  <a:tcPr anchor="ctr">
                    <a:solidFill>
                      <a:srgbClr val="068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solidFill>
                            <a:srgbClr val="BBE0FA"/>
                          </a:solidFill>
                          <a:effectLst/>
                        </a:rPr>
                        <a:t>Acciones</a:t>
                      </a:r>
                    </a:p>
                  </a:txBody>
                  <a:tcPr>
                    <a:solidFill>
                      <a:srgbClr val="0687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dirty="0"/>
                        <a:t>hacer ejercicio.</a:t>
                      </a:r>
                    </a:p>
                  </a:txBody>
                  <a:tcPr>
                    <a:solidFill>
                      <a:srgbClr val="F6F9B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dirty="0"/>
                        <a:t>saldré a correr al menos 20 minutos tres veces a la semana.</a:t>
                      </a:r>
                    </a:p>
                  </a:txBody>
                  <a:tcPr>
                    <a:solidFill>
                      <a:srgbClr val="F6F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EFF5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EFF5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F6F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F6F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EFF5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EFF5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F6F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F6F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EFF5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EFF5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F6F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F6F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35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EFF5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EFF5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5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F6F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F6F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9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EFF5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EFF5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68646"/>
                  </a:ext>
                </a:extLst>
              </a:tr>
            </a:tbl>
          </a:graphicData>
        </a:graphic>
      </p:graphicFrame>
      <p:pic>
        <p:nvPicPr>
          <p:cNvPr id="4" name="Gráfico 3">
            <a:extLst>
              <a:ext uri="{FF2B5EF4-FFF2-40B4-BE49-F238E27FC236}">
                <a16:creationId xmlns:a16="http://schemas.microsoft.com/office/drawing/2014/main" id="{AE346B9A-14F9-4B34-B42E-5B66CA549C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877" y="1787768"/>
            <a:ext cx="625714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526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68061"/>
            <a:ext cx="3932237" cy="1271954"/>
          </a:xfrm>
        </p:spPr>
        <p:txBody>
          <a:bodyPr>
            <a:normAutofit/>
          </a:bodyPr>
          <a:lstStyle/>
          <a:p>
            <a:r>
              <a:rPr lang="es-MX" b="1" dirty="0"/>
              <a:t>Equilibrio en las diferentes áreas </a:t>
            </a:r>
            <a:br>
              <a:rPr lang="es-MX" b="1" dirty="0"/>
            </a:br>
            <a:r>
              <a:rPr lang="es-MX" b="1" dirty="0"/>
              <a:t>de vida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F532F8-D273-4803-82DA-7E913DF09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3640015"/>
            <a:ext cx="3767380" cy="580293"/>
          </a:xfrm>
        </p:spPr>
        <p:txBody>
          <a:bodyPr>
            <a:normAutofit/>
          </a:bodyPr>
          <a:lstStyle/>
          <a:p>
            <a:pPr>
              <a:lnSpc>
                <a:spcPts val="1900"/>
              </a:lnSpc>
            </a:pPr>
            <a:r>
              <a:rPr lang="es-MX" sz="1400" dirty="0">
                <a:solidFill>
                  <a:srgbClr val="0687A7"/>
                </a:solidFill>
              </a:rPr>
              <a:t>Para lograr mis objetivos, mantendré el equilibrio en mi vida de la siguiente forma:</a:t>
            </a:r>
          </a:p>
          <a:p>
            <a:endParaRPr lang="es-MX" dirty="0"/>
          </a:p>
        </p:txBody>
      </p:sp>
      <p:graphicFrame>
        <p:nvGraphicFramePr>
          <p:cNvPr id="8" name="Tabla 9">
            <a:extLst>
              <a:ext uri="{FF2B5EF4-FFF2-40B4-BE49-F238E27FC236}">
                <a16:creationId xmlns:a16="http://schemas.microsoft.com/office/drawing/2014/main" id="{798F5520-3DAF-4FC1-BAB4-4371CA3B8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925040"/>
              </p:ext>
            </p:extLst>
          </p:nvPr>
        </p:nvGraphicFramePr>
        <p:xfrm>
          <a:off x="6025659" y="1162780"/>
          <a:ext cx="5439508" cy="4288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19754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719754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solidFill>
                            <a:srgbClr val="0687A7"/>
                          </a:solidFill>
                          <a:effectLst/>
                        </a:rPr>
                        <a:t>Área mental</a:t>
                      </a:r>
                    </a:p>
                  </a:txBody>
                  <a:tcPr anchor="ctr">
                    <a:solidFill>
                      <a:srgbClr val="CBD21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solidFill>
                            <a:srgbClr val="0687A7"/>
                          </a:solidFill>
                          <a:effectLst/>
                        </a:rPr>
                        <a:t>Acciones</a:t>
                      </a:r>
                    </a:p>
                  </a:txBody>
                  <a:tcPr>
                    <a:solidFill>
                      <a:srgbClr val="CBD2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aprender una técnica de estudio.</a:t>
                      </a:r>
                    </a:p>
                  </a:txBody>
                  <a:tcPr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dirty="0"/>
                        <a:t>buscaré y leeré un artículo sobre el tema.</a:t>
                      </a:r>
                    </a:p>
                  </a:txBody>
                  <a:tcPr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35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5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9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68646"/>
                  </a:ext>
                </a:extLst>
              </a:tr>
            </a:tbl>
          </a:graphicData>
        </a:graphic>
      </p:graphicFrame>
      <p:pic>
        <p:nvPicPr>
          <p:cNvPr id="2" name="Gráfico 1">
            <a:extLst>
              <a:ext uri="{FF2B5EF4-FFF2-40B4-BE49-F238E27FC236}">
                <a16:creationId xmlns:a16="http://schemas.microsoft.com/office/drawing/2014/main" id="{752B64DB-0FD0-4806-BB39-1BCC5C9871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1075" y="1787768"/>
            <a:ext cx="58609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53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68061"/>
            <a:ext cx="3932237" cy="1271954"/>
          </a:xfrm>
        </p:spPr>
        <p:txBody>
          <a:bodyPr>
            <a:normAutofit/>
          </a:bodyPr>
          <a:lstStyle/>
          <a:p>
            <a:r>
              <a:rPr lang="es-MX" b="1" dirty="0"/>
              <a:t>Equilibrio en las diferentes áreas </a:t>
            </a:r>
            <a:br>
              <a:rPr lang="es-MX" b="1" dirty="0"/>
            </a:br>
            <a:r>
              <a:rPr lang="es-MX" b="1" dirty="0"/>
              <a:t>de vida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F532F8-D273-4803-82DA-7E913DF09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3640015"/>
            <a:ext cx="3767380" cy="580293"/>
          </a:xfrm>
        </p:spPr>
        <p:txBody>
          <a:bodyPr>
            <a:normAutofit/>
          </a:bodyPr>
          <a:lstStyle/>
          <a:p>
            <a:pPr>
              <a:lnSpc>
                <a:spcPts val="1900"/>
              </a:lnSpc>
            </a:pPr>
            <a:r>
              <a:rPr lang="es-MX" sz="1400" dirty="0">
                <a:solidFill>
                  <a:srgbClr val="0687A7"/>
                </a:solidFill>
              </a:rPr>
              <a:t>Para lograr mis objetivos, mantendré el equilibrio en mi vida de la siguiente forma:</a:t>
            </a:r>
          </a:p>
          <a:p>
            <a:endParaRPr lang="es-MX" dirty="0"/>
          </a:p>
        </p:txBody>
      </p:sp>
      <p:graphicFrame>
        <p:nvGraphicFramePr>
          <p:cNvPr id="8" name="Tabla 9">
            <a:extLst>
              <a:ext uri="{FF2B5EF4-FFF2-40B4-BE49-F238E27FC236}">
                <a16:creationId xmlns:a16="http://schemas.microsoft.com/office/drawing/2014/main" id="{798F5520-3DAF-4FC1-BAB4-4371CA3B8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670134"/>
              </p:ext>
            </p:extLst>
          </p:nvPr>
        </p:nvGraphicFramePr>
        <p:xfrm>
          <a:off x="6025659" y="1162780"/>
          <a:ext cx="5439508" cy="4771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19754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719754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effectLst/>
                        </a:rPr>
                        <a:t>Área espiritual</a:t>
                      </a:r>
                    </a:p>
                  </a:txBody>
                  <a:tcPr anchor="ctr">
                    <a:solidFill>
                      <a:srgbClr val="00305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effectLst/>
                        </a:rPr>
                        <a:t>Acciones</a:t>
                      </a:r>
                    </a:p>
                  </a:txBody>
                  <a:tcPr>
                    <a:solidFill>
                      <a:srgbClr val="0030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practicar  meditación.</a:t>
                      </a:r>
                    </a:p>
                  </a:txBody>
                  <a:tcPr>
                    <a:solidFill>
                      <a:srgbClr val="B6EFF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dirty="0"/>
                        <a:t>buscaré meditaciones guiadas en Internet y las haré al menos una vez a la semana.</a:t>
                      </a:r>
                    </a:p>
                  </a:txBody>
                  <a:tcPr>
                    <a:solidFill>
                      <a:srgbClr val="B6EF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A2EB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A2E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EF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EF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A2EB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A2E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166318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EF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EF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A2EB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A2E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EF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EF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35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A2EB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A2E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5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EF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EF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9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A2EB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A2E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68646"/>
                  </a:ext>
                </a:extLst>
              </a:tr>
            </a:tbl>
          </a:graphicData>
        </a:graphic>
      </p:graphicFrame>
      <p:pic>
        <p:nvPicPr>
          <p:cNvPr id="4" name="Gráfico 3">
            <a:extLst>
              <a:ext uri="{FF2B5EF4-FFF2-40B4-BE49-F238E27FC236}">
                <a16:creationId xmlns:a16="http://schemas.microsoft.com/office/drawing/2014/main" id="{8B92F90E-543F-4159-89A4-48CCA05D6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5431" y="1787768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437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68061"/>
            <a:ext cx="3932237" cy="1271954"/>
          </a:xfrm>
        </p:spPr>
        <p:txBody>
          <a:bodyPr>
            <a:normAutofit/>
          </a:bodyPr>
          <a:lstStyle/>
          <a:p>
            <a:r>
              <a:rPr lang="es-MX" b="1" dirty="0"/>
              <a:t>Equilibrio en las diferentes áreas </a:t>
            </a:r>
            <a:br>
              <a:rPr lang="es-MX" b="1" dirty="0"/>
            </a:br>
            <a:r>
              <a:rPr lang="es-MX" b="1" dirty="0"/>
              <a:t>de vida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F532F8-D273-4803-82DA-7E913DF09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3640015"/>
            <a:ext cx="3767380" cy="580293"/>
          </a:xfrm>
        </p:spPr>
        <p:txBody>
          <a:bodyPr>
            <a:normAutofit/>
          </a:bodyPr>
          <a:lstStyle/>
          <a:p>
            <a:pPr>
              <a:lnSpc>
                <a:spcPts val="1900"/>
              </a:lnSpc>
            </a:pPr>
            <a:r>
              <a:rPr lang="es-MX" sz="1400" dirty="0">
                <a:solidFill>
                  <a:srgbClr val="0687A7"/>
                </a:solidFill>
              </a:rPr>
              <a:t>Para lograr mis objetivos, mantendré el equilibrio en mi vida de la siguiente forma:</a:t>
            </a:r>
          </a:p>
          <a:p>
            <a:endParaRPr lang="es-MX" dirty="0"/>
          </a:p>
        </p:txBody>
      </p:sp>
      <p:graphicFrame>
        <p:nvGraphicFramePr>
          <p:cNvPr id="8" name="Tabla 9">
            <a:extLst>
              <a:ext uri="{FF2B5EF4-FFF2-40B4-BE49-F238E27FC236}">
                <a16:creationId xmlns:a16="http://schemas.microsoft.com/office/drawing/2014/main" id="{798F5520-3DAF-4FC1-BAB4-4371CA3B8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766715"/>
              </p:ext>
            </p:extLst>
          </p:nvPr>
        </p:nvGraphicFramePr>
        <p:xfrm>
          <a:off x="6025659" y="1162780"/>
          <a:ext cx="5439508" cy="4776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19754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719754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effectLst/>
                        </a:rPr>
                        <a:t>Área social-emocional</a:t>
                      </a:r>
                    </a:p>
                  </a:txBody>
                  <a:tcPr anchor="ctr">
                    <a:solidFill>
                      <a:srgbClr val="00305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effectLst/>
                        </a:rPr>
                        <a:t>Acciones</a:t>
                      </a:r>
                    </a:p>
                  </a:txBody>
                  <a:tcPr>
                    <a:solidFill>
                      <a:srgbClr val="0030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1480A2"/>
                          </a:solidFill>
                        </a:rPr>
                        <a:t>Por ejemplo: </a:t>
                      </a:r>
                      <a:r>
                        <a:rPr lang="es-MX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salir con un amigo o amiga.</a:t>
                      </a:r>
                    </a:p>
                  </a:txBody>
                  <a:tcPr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1480A2"/>
                          </a:solidFill>
                        </a:rPr>
                        <a:t>Por ejemplo: </a:t>
                      </a:r>
                      <a:r>
                        <a:rPr lang="es-MX" sz="1600" dirty="0"/>
                        <a:t>quedaré de verme con alguien para salir a tomar un café y conversar al menos una vez a la semana.</a:t>
                      </a:r>
                    </a:p>
                  </a:txBody>
                  <a:tcPr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35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5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9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68646"/>
                  </a:ext>
                </a:extLst>
              </a:tr>
            </a:tbl>
          </a:graphicData>
        </a:graphic>
      </p:graphicFrame>
      <p:pic>
        <p:nvPicPr>
          <p:cNvPr id="2" name="Gráfico 1">
            <a:extLst>
              <a:ext uri="{FF2B5EF4-FFF2-40B4-BE49-F238E27FC236}">
                <a16:creationId xmlns:a16="http://schemas.microsoft.com/office/drawing/2014/main" id="{C737FDB7-9296-4890-B3B3-EB17BD650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9568" y="1804615"/>
            <a:ext cx="576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847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788</TotalTime>
  <Words>891</Words>
  <Application>Microsoft Office PowerPoint</Application>
  <PresentationFormat>Panorámica</PresentationFormat>
  <Paragraphs>73</Paragraphs>
  <Slides>10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Open Sans bold</vt:lpstr>
      <vt:lpstr>Playfair Display</vt:lpstr>
      <vt:lpstr>Tema de Office</vt:lpstr>
      <vt:lpstr>Presentación de PowerPoint</vt:lpstr>
      <vt:lpstr>Define el objetivo 1</vt:lpstr>
      <vt:lpstr>Define el objetivo 2</vt:lpstr>
      <vt:lpstr>Define el objetivo 3</vt:lpstr>
      <vt:lpstr>Actividades  y administración  del tiempo</vt:lpstr>
      <vt:lpstr>Equilibrio en las diferentes áreas  de vida</vt:lpstr>
      <vt:lpstr>Equilibrio en las diferentes áreas  de vida</vt:lpstr>
      <vt:lpstr>Equilibrio en las diferentes áreas  de vida</vt:lpstr>
      <vt:lpstr>Equilibrio en las diferentes áreas  de vida</vt:lpstr>
      <vt:lpstr>Identificación y manejo del estrés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Rosa</cp:lastModifiedBy>
  <cp:revision>111</cp:revision>
  <dcterms:created xsi:type="dcterms:W3CDTF">2019-10-02T17:46:59Z</dcterms:created>
  <dcterms:modified xsi:type="dcterms:W3CDTF">2021-03-18T00:27:01Z</dcterms:modified>
</cp:coreProperties>
</file>