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66" r:id="rId4"/>
    <p:sldId id="268" r:id="rId5"/>
    <p:sldId id="259" r:id="rId6"/>
    <p:sldId id="263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D4FF"/>
    <a:srgbClr val="D9EEFF"/>
    <a:srgbClr val="003057"/>
    <a:srgbClr val="24B2A6"/>
    <a:srgbClr val="3C85A4"/>
    <a:srgbClr val="BBE0FA"/>
    <a:srgbClr val="B6D6E4"/>
    <a:srgbClr val="7EB7D0"/>
    <a:srgbClr val="69CFBD"/>
    <a:srgbClr val="B6E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65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53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3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2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BBE0FA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06760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BBE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69CFB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69CFB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304791"/>
            <a:ext cx="1590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69CFB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6760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06760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BBE0F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0433229" y="5379430"/>
            <a:ext cx="1759313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16026" y="-42619"/>
            <a:ext cx="1452178" cy="1267355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813293" y="5687450"/>
            <a:ext cx="1395910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3C85A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3C85A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2DB177E-9FE2-407B-8CC7-C19C26430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18003" y="5689544"/>
            <a:ext cx="1395910" cy="11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3C85A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472290" y="5401068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3C85A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9068" y="5401068"/>
            <a:ext cx="1735963" cy="148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Título 3">
            <a:extLst>
              <a:ext uri="{FF2B5EF4-FFF2-40B4-BE49-F238E27FC236}">
                <a16:creationId xmlns:a16="http://schemas.microsoft.com/office/drawing/2014/main" id="{DA07F6C8-12F0-4703-B9A5-AA339B21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1261"/>
            <a:ext cx="3932237" cy="486508"/>
          </a:xfrm>
        </p:spPr>
        <p:txBody>
          <a:bodyPr>
            <a:normAutofit/>
          </a:bodyPr>
          <a:lstStyle>
            <a:lvl1pPr>
              <a:defRPr>
                <a:solidFill>
                  <a:srgbClr val="003057"/>
                </a:solidFill>
              </a:defRPr>
            </a:lvl1pPr>
          </a:lstStyle>
          <a:p>
            <a:endParaRPr lang="es-MX" sz="2600" b="1" dirty="0">
              <a:solidFill>
                <a:srgbClr val="24B2A6"/>
              </a:solidFill>
            </a:endParaRPr>
          </a:p>
        </p:txBody>
      </p:sp>
      <p:sp>
        <p:nvSpPr>
          <p:cNvPr id="12" name="Marcador de texto 7">
            <a:extLst>
              <a:ext uri="{FF2B5EF4-FFF2-40B4-BE49-F238E27FC236}">
                <a16:creationId xmlns:a16="http://schemas.microsoft.com/office/drawing/2014/main" id="{6B2A138E-2283-46ED-A2A0-B0647C1C6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2525"/>
            <a:ext cx="3932237" cy="110196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DB8D5A00-DD3A-4484-A3C7-45107F07D93A}"/>
              </a:ext>
            </a:extLst>
          </p:cNvPr>
          <p:cNvSpPr txBox="1">
            <a:spLocks/>
          </p:cNvSpPr>
          <p:nvPr userDrawn="1"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C725474-4398-447A-BA16-5CD0A5921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788" y="4397375"/>
            <a:ext cx="3932238" cy="1158875"/>
          </a:xfrm>
        </p:spPr>
        <p:txBody>
          <a:bodyPr>
            <a:no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CB9EDA41-C2F3-47D8-A723-ADB20E37EF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97575" y="1489075"/>
            <a:ext cx="5351462" cy="14541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FBCB8E17-71E2-461C-81D1-81FED88CED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97575" y="3678238"/>
            <a:ext cx="5349996" cy="615950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2FD9CA51-7764-4654-9A9F-40E313D24C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97575" y="4889500"/>
            <a:ext cx="5351463" cy="1025624"/>
          </a:xfrm>
        </p:spPr>
        <p:txBody>
          <a:bodyPr/>
          <a:lstStyle>
            <a:lvl1pPr marL="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MX" sz="1400" kern="1200" dirty="0" smtClean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agregar texto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BBE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24B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455228" y="275613"/>
            <a:ext cx="473535" cy="473535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837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17/03/2021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4083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n-US" sz="1600" b="1" dirty="0">
                <a:solidFill>
                  <a:srgbClr val="D6E8E3"/>
                </a:solidFill>
              </a:rPr>
              <a:t>Actividad Autogestión</a:t>
            </a:r>
            <a:endParaRPr lang="es-MX" sz="1600" b="1" dirty="0">
              <a:solidFill>
                <a:srgbClr val="D6E8E3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9FD4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6492EF3-1D96-494D-BB1C-4F4287D59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D9EEFF"/>
                </a:solidFill>
              </a:rPr>
              <a:t>Identificación y manejo del estrés</a:t>
            </a:r>
            <a:endParaRPr lang="es-MX" b="1" dirty="0">
              <a:solidFill>
                <a:srgbClr val="D9EEFF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DE8BDE7-7060-4A38-BF18-6189D45C6376}"/>
              </a:ext>
            </a:extLst>
          </p:cNvPr>
          <p:cNvSpPr txBox="1"/>
          <p:nvPr/>
        </p:nvSpPr>
        <p:spPr>
          <a:xfrm>
            <a:off x="1225062" y="2344615"/>
            <a:ext cx="974187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s-MX" sz="1600" dirty="0">
                <a:latin typeface="+mj-lt"/>
              </a:rPr>
              <a:t>Para lograr tus objetivos, identifica las posibles fuentes de estrés, sus efectos y propón la forma para manejarlos.</a:t>
            </a:r>
          </a:p>
          <a:p>
            <a:endParaRPr lang="es-MX" dirty="0"/>
          </a:p>
        </p:txBody>
      </p:sp>
      <p:graphicFrame>
        <p:nvGraphicFramePr>
          <p:cNvPr id="13" name="Tabla 9">
            <a:extLst>
              <a:ext uri="{FF2B5EF4-FFF2-40B4-BE49-F238E27FC236}">
                <a16:creationId xmlns:a16="http://schemas.microsoft.com/office/drawing/2014/main" id="{14347EDE-D1D1-435C-837E-7F1913937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246474"/>
              </p:ext>
            </p:extLst>
          </p:nvPr>
        </p:nvGraphicFramePr>
        <p:xfrm>
          <a:off x="1735014" y="2960168"/>
          <a:ext cx="8651631" cy="2957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83877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  <a:gridCol w="2883877">
                  <a:extLst>
                    <a:ext uri="{9D8B030D-6E8A-4147-A177-3AD203B41FA5}">
                      <a16:colId xmlns:a16="http://schemas.microsoft.com/office/drawing/2014/main" val="729568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Fuentes de estrés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Efecto en ti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Estrategia para manejarlo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saturación de actividades.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ansiedad e insomnio.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400" b="1" kern="1200" dirty="0">
                          <a:solidFill>
                            <a:srgbClr val="003057"/>
                          </a:solidFill>
                          <a:latin typeface="+mn-lt"/>
                          <a:ea typeface="+mn-ea"/>
                          <a:cs typeface="+mn-cs"/>
                        </a:rPr>
                        <a:t>Por ejemplo: </a:t>
                      </a:r>
                      <a:r>
                        <a:rPr lang="es-MX" sz="1400" dirty="0"/>
                        <a:t>elaborar una lista de prioridades y renunciar o posponer actividades no relevantes.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98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B5B7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1</a:t>
            </a:r>
            <a:endParaRPr lang="es-MX" sz="2400" b="1" dirty="0">
              <a:solidFill>
                <a:srgbClr val="0B5B7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nadar 1 000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específico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03057"/>
                </a:solidFill>
              </a:rPr>
              <a:t>Para que sea medible dirá… </a:t>
            </a:r>
            <a:endParaRPr lang="es-MX" altLang="es-MX" sz="1400" dirty="0">
              <a:solidFill>
                <a:srgbClr val="003057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alcanzable y realista dirá…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 tiempo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6" y="4396860"/>
            <a:ext cx="57325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24B2A6"/>
                </a:solidFill>
              </a:rPr>
              <a:t>Con base en los términos SMART previos, mi primer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410404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2</a:t>
            </a:r>
            <a:endParaRPr lang="es-MX" sz="2400" b="1" dirty="0">
              <a:solidFill>
                <a:srgbClr val="24B2A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nadar 1 000 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3C85A4"/>
                </a:solidFill>
              </a:rPr>
              <a:t>Para que sea específico dirá… </a:t>
            </a:r>
            <a:endParaRPr lang="es-MX" sz="1400" dirty="0">
              <a:solidFill>
                <a:srgbClr val="3C85A4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3C85A4"/>
                </a:solidFill>
              </a:rPr>
              <a:t>Para que sea medible dirá… </a:t>
            </a:r>
            <a:endParaRPr lang="es-MX" altLang="es-MX" sz="1400" dirty="0">
              <a:solidFill>
                <a:srgbClr val="3C85A4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alcanzable y realista dirá…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a tiempo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24B2A6"/>
                </a:solidFill>
              </a:rPr>
              <a:t>Con base en los términos SMART previos, mi  segundo objetivo es:</a:t>
            </a:r>
          </a:p>
        </p:txBody>
      </p:sp>
    </p:spTree>
    <p:extLst>
      <p:ext uri="{BB962C8B-B14F-4D97-AF65-F5344CB8AC3E}">
        <p14:creationId xmlns:p14="http://schemas.microsoft.com/office/powerpoint/2010/main" val="93697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Define el objetivo 3</a:t>
            </a:r>
            <a:endParaRPr lang="es-MX" sz="2400" b="1" dirty="0">
              <a:solidFill>
                <a:srgbClr val="24B2A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lnSpc>
                <a:spcPts val="1680"/>
              </a:lnSpc>
            </a:pPr>
            <a:r>
              <a:rPr lang="es-MX" sz="1400" dirty="0">
                <a:solidFill>
                  <a:schemeClr val="bg1">
                    <a:lumMod val="50000"/>
                  </a:schemeClr>
                </a:solidFill>
              </a:rPr>
              <a:t>(recuerda que esta parte de tu objetivo se presenta habitualmente como una tarea, empleando un verbo que implique una acción; por ejemplo, redactar o elaborar).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01F69D-3253-4289-BF32-1E9CBC0568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>
                <a:solidFill>
                  <a:schemeClr val="bg1">
                    <a:lumMod val="50000"/>
                  </a:schemeClr>
                </a:solidFill>
              </a:rPr>
              <a:t>(debe indicar una cantidad, la cual sea útil para medir el progreso alcanzado; por ejemplo: una hora todos los días laborales a lo largo de cuatro semanas).</a:t>
            </a:r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95DDDB3-9168-4356-B997-946A4227EF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97575" y="1489075"/>
            <a:ext cx="5351462" cy="1453425"/>
          </a:xfrm>
        </p:spPr>
        <p:txBody>
          <a:bodyPr/>
          <a:lstStyle/>
          <a:p>
            <a:r>
              <a:rPr lang="es-MX" dirty="0"/>
              <a:t>(recuerda que los objetivos deben definirse con base en los recursos con los que se cuenta y establecerse en un nivel de dificultad apropiado, es decir, que representen un reto y no una contrariedad; por ejemplo, si has entrenado natación a lo largo de un año, un objetivo alcanzable y realista sería </a:t>
            </a:r>
            <a:r>
              <a:rPr lang="es-MX"/>
              <a:t>nadar 1 000 </a:t>
            </a:r>
            <a:r>
              <a:rPr lang="es-MX" dirty="0"/>
              <a:t>metros en media hora o menos tiempo).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5CA179E-A51E-4A83-8163-139C10104D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97575" y="3678238"/>
            <a:ext cx="5349996" cy="615950"/>
          </a:xfrm>
        </p:spPr>
        <p:txBody>
          <a:bodyPr/>
          <a:lstStyle/>
          <a:p>
            <a:r>
              <a:rPr lang="es-MX" dirty="0"/>
              <a:t>(no olvides que tu objetivo debe tener una delimitación clara; por ejemplo, se cumplirá al final del periodo).</a:t>
            </a:r>
          </a:p>
          <a:p>
            <a:endParaRPr lang="es-MX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FB36B0B0-63F1-400D-94BC-718A1B0487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id="{49220A37-F5BC-477E-A640-6BC7DACFB66B}"/>
              </a:ext>
            </a:extLst>
          </p:cNvPr>
          <p:cNvSpPr txBox="1">
            <a:spLocks/>
          </p:cNvSpPr>
          <p:nvPr/>
        </p:nvSpPr>
        <p:spPr>
          <a:xfrm>
            <a:off x="5997942" y="1488840"/>
            <a:ext cx="5354270" cy="1453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Marcador de texto 7">
            <a:extLst>
              <a:ext uri="{FF2B5EF4-FFF2-40B4-BE49-F238E27FC236}">
                <a16:creationId xmlns:a16="http://schemas.microsoft.com/office/drawing/2014/main" id="{F037978F-6E78-498A-8BF1-95ED06B0783D}"/>
              </a:ext>
            </a:extLst>
          </p:cNvPr>
          <p:cNvSpPr txBox="1">
            <a:spLocks/>
          </p:cNvSpPr>
          <p:nvPr/>
        </p:nvSpPr>
        <p:spPr>
          <a:xfrm>
            <a:off x="6002216" y="4889231"/>
            <a:ext cx="5349996" cy="110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0"/>
              </a:lnSpc>
            </a:pPr>
            <a:endParaRPr lang="es-MX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5A6EDE3-CB38-41B7-B5BF-EE296BF2CCE3}"/>
              </a:ext>
            </a:extLst>
          </p:cNvPr>
          <p:cNvSpPr txBox="1"/>
          <p:nvPr/>
        </p:nvSpPr>
        <p:spPr>
          <a:xfrm>
            <a:off x="839788" y="2110154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3057"/>
                </a:solidFill>
              </a:rPr>
              <a:t>Para que sea específico dirá… </a:t>
            </a:r>
            <a:endParaRPr lang="es-MX" sz="1400" dirty="0">
              <a:solidFill>
                <a:srgbClr val="003057"/>
              </a:solidFill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D43E473-B1AB-4DA6-96F9-766A739931B2}"/>
              </a:ext>
            </a:extLst>
          </p:cNvPr>
          <p:cNvSpPr txBox="1"/>
          <p:nvPr/>
        </p:nvSpPr>
        <p:spPr>
          <a:xfrm>
            <a:off x="839788" y="3916211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altLang="es-MX" sz="1600" b="1" dirty="0">
                <a:solidFill>
                  <a:srgbClr val="003057"/>
                </a:solidFill>
              </a:rPr>
              <a:t>Para que sea medible dirá… </a:t>
            </a:r>
            <a:endParaRPr lang="es-MX" altLang="es-MX" sz="1400" dirty="0">
              <a:solidFill>
                <a:srgbClr val="003057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3FC605-5FBC-427F-8A16-FE8CD27F038C}"/>
              </a:ext>
            </a:extLst>
          </p:cNvPr>
          <p:cNvSpPr txBox="1"/>
          <p:nvPr/>
        </p:nvSpPr>
        <p:spPr>
          <a:xfrm>
            <a:off x="5997942" y="996469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3C85A4"/>
                </a:solidFill>
              </a:rPr>
              <a:t>Para que sea alcanzable y realista dirá…</a:t>
            </a:r>
            <a:endParaRPr lang="es-MX" sz="1400" dirty="0">
              <a:solidFill>
                <a:srgbClr val="3C85A4"/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381008A-229F-4B6E-A432-C0B4DC833852}"/>
              </a:ext>
            </a:extLst>
          </p:cNvPr>
          <p:cNvSpPr txBox="1"/>
          <p:nvPr/>
        </p:nvSpPr>
        <p:spPr>
          <a:xfrm>
            <a:off x="6002216" y="3141080"/>
            <a:ext cx="39322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3C85A4"/>
                </a:solidFill>
              </a:rPr>
              <a:t>Para que sea a tiempo dirá… </a:t>
            </a:r>
            <a:endParaRPr lang="es-MX" sz="1400" dirty="0">
              <a:solidFill>
                <a:srgbClr val="3C85A4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2A1CFD-25CF-4F33-B96B-B7AD94A866C3}"/>
              </a:ext>
            </a:extLst>
          </p:cNvPr>
          <p:cNvSpPr txBox="1"/>
          <p:nvPr/>
        </p:nvSpPr>
        <p:spPr>
          <a:xfrm>
            <a:off x="6002215" y="4396860"/>
            <a:ext cx="58732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24B2A6"/>
                </a:solidFill>
              </a:rPr>
              <a:t>Con base en los términos SMART previos, mi tercer objetivo es:</a:t>
            </a:r>
          </a:p>
        </p:txBody>
      </p:sp>
    </p:spTree>
    <p:extLst>
      <p:ext uri="{BB962C8B-B14F-4D97-AF65-F5344CB8AC3E}">
        <p14:creationId xmlns:p14="http://schemas.microsoft.com/office/powerpoint/2010/main" val="202596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96" y="2804746"/>
            <a:ext cx="3450858" cy="1248508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BBE0FA"/>
                </a:solidFill>
              </a:rPr>
              <a:t>Actividades </a:t>
            </a:r>
            <a:br>
              <a:rPr lang="es-MX" altLang="en-US" b="1" dirty="0">
                <a:solidFill>
                  <a:srgbClr val="BBE0FA"/>
                </a:solidFill>
              </a:rPr>
            </a:br>
            <a:r>
              <a:rPr lang="es-MX" altLang="en-US" b="1" dirty="0">
                <a:solidFill>
                  <a:srgbClr val="BBE0FA"/>
                </a:solidFill>
              </a:rPr>
              <a:t>y administración </a:t>
            </a:r>
            <a:br>
              <a:rPr lang="es-MX" altLang="en-US" b="1" dirty="0">
                <a:solidFill>
                  <a:srgbClr val="BBE0FA"/>
                </a:solidFill>
              </a:rPr>
            </a:br>
            <a:r>
              <a:rPr lang="es-MX" altLang="en-US" b="1" dirty="0">
                <a:solidFill>
                  <a:srgbClr val="BBE0FA"/>
                </a:solidFill>
              </a:rPr>
              <a:t>del tiempo</a:t>
            </a:r>
            <a:endParaRPr lang="es-MX" b="1" dirty="0">
              <a:solidFill>
                <a:srgbClr val="BBE0FA"/>
              </a:solidFill>
            </a:endParaRPr>
          </a:p>
        </p:txBody>
      </p:sp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F52F61CB-2816-49CC-B84B-E02649FBC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06236"/>
              </p:ext>
            </p:extLst>
          </p:nvPr>
        </p:nvGraphicFramePr>
        <p:xfrm>
          <a:off x="6025659" y="1203960"/>
          <a:ext cx="5439508" cy="46655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Actividades</a:t>
                      </a:r>
                      <a:endParaRPr lang="es-MX" sz="2400" dirty="0">
                        <a:solidFill>
                          <a:srgbClr val="BBE0FA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Tiempo planificado</a:t>
                      </a:r>
                      <a:endParaRPr lang="es-MX" sz="2400" dirty="0">
                        <a:solidFill>
                          <a:srgbClr val="BBE0FA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(horas a la semana)</a:t>
                      </a:r>
                      <a:endParaRPr lang="es-MX" sz="2400" dirty="0">
                        <a:solidFill>
                          <a:srgbClr val="BBE0FA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69CF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6E8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s-MX" sz="1400" dirty="0">
                          <a:solidFill>
                            <a:schemeClr val="bg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Tiempo total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rgbClr val="BBE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618817"/>
                  </a:ext>
                </a:extLst>
              </a:tr>
            </a:tbl>
          </a:graphicData>
        </a:graphic>
      </p:graphicFrame>
      <p:pic>
        <p:nvPicPr>
          <p:cNvPr id="13" name="Gráfico 12">
            <a:extLst>
              <a:ext uri="{FF2B5EF4-FFF2-40B4-BE49-F238E27FC236}">
                <a16:creationId xmlns:a16="http://schemas.microsoft.com/office/drawing/2014/main" id="{E859E760-564B-418A-A124-685D4C181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6651" y="2154116"/>
            <a:ext cx="685281" cy="58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42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3C85A4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207632"/>
              </p:ext>
            </p:extLst>
          </p:nvPr>
        </p:nvGraphicFramePr>
        <p:xfrm>
          <a:off x="6025659" y="1162780"/>
          <a:ext cx="5439508" cy="4532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Área física</a:t>
                      </a:r>
                    </a:p>
                  </a:txBody>
                  <a:tcPr anchor="ctr">
                    <a:solidFill>
                      <a:srgbClr val="24B2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solidFill>
                            <a:srgbClr val="BBE0FA"/>
                          </a:solidFill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24B2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hacer ejercicio.</a:t>
                      </a:r>
                    </a:p>
                  </a:txBody>
                  <a:tcPr>
                    <a:solidFill>
                      <a:srgbClr val="B6D6E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saldré a correr al menos 20 minutos tres veces a la semana.</a:t>
                      </a:r>
                    </a:p>
                  </a:txBody>
                  <a:tcPr>
                    <a:solidFill>
                      <a:srgbClr val="B6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D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7EB7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AE346B9A-14F9-4B34-B42E-5B66CA549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877" y="1787768"/>
            <a:ext cx="62571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/>
              <a:t>Equilibrio en las diferentes áreas </a:t>
            </a:r>
            <a:br>
              <a:rPr lang="es-MX" b="1" dirty="0"/>
            </a:br>
            <a:r>
              <a:rPr lang="es-MX" b="1" dirty="0"/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3C85A4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285273"/>
              </p:ext>
            </p:extLst>
          </p:nvPr>
        </p:nvGraphicFramePr>
        <p:xfrm>
          <a:off x="6025659" y="1162780"/>
          <a:ext cx="5439508" cy="428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mental</a:t>
                      </a:r>
                    </a:p>
                  </a:txBody>
                  <a:tcPr anchor="ctr">
                    <a:solidFill>
                      <a:srgbClr val="3C85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3C85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aprender una técnica de estudio.</a:t>
                      </a:r>
                    </a:p>
                  </a:txBody>
                  <a:tcPr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y leeré un artículo sobre el tema.</a:t>
                      </a:r>
                    </a:p>
                  </a:txBody>
                  <a:tcPr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752B64DB-0FD0-4806-BB39-1BCC5C987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1075" y="1787768"/>
            <a:ext cx="58609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5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3C85A4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384805"/>
              </p:ext>
            </p:extLst>
          </p:nvPr>
        </p:nvGraphicFramePr>
        <p:xfrm>
          <a:off x="6025659" y="1162780"/>
          <a:ext cx="5439508" cy="477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espiritual</a:t>
                      </a:r>
                    </a:p>
                  </a:txBody>
                  <a:tcPr anchor="ctr">
                    <a:solidFill>
                      <a:srgbClr val="0030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0030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practicar  meditación.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003057"/>
                          </a:solidFill>
                        </a:rPr>
                        <a:t>Por ejemplo: </a:t>
                      </a:r>
                      <a:r>
                        <a:rPr lang="es-MX" sz="1600" dirty="0"/>
                        <a:t>buscaré meditaciones guiadas en Internet y las haré al menos una vez a la semana.</a:t>
                      </a:r>
                    </a:p>
                  </a:txBody>
                  <a:tcPr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166318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B6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4" name="Gráfico 3">
            <a:extLst>
              <a:ext uri="{FF2B5EF4-FFF2-40B4-BE49-F238E27FC236}">
                <a16:creationId xmlns:a16="http://schemas.microsoft.com/office/drawing/2014/main" id="{8B92F90E-543F-4159-89A4-48CCA05D6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31" y="1787768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37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68061"/>
            <a:ext cx="3932237" cy="1271954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Equilibrio en las diferentes áreas </a:t>
            </a:r>
            <a:br>
              <a:rPr lang="es-MX" b="1" dirty="0">
                <a:solidFill>
                  <a:srgbClr val="173254"/>
                </a:solidFill>
              </a:rPr>
            </a:br>
            <a:r>
              <a:rPr lang="es-MX" b="1" dirty="0">
                <a:solidFill>
                  <a:srgbClr val="173254"/>
                </a:solidFill>
              </a:rPr>
              <a:t>de vida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F532F8-D273-4803-82DA-7E913DF09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640015"/>
            <a:ext cx="3767380" cy="580293"/>
          </a:xfrm>
        </p:spPr>
        <p:txBody>
          <a:bodyPr>
            <a:normAutofit/>
          </a:bodyPr>
          <a:lstStyle/>
          <a:p>
            <a:pPr>
              <a:lnSpc>
                <a:spcPts val="1900"/>
              </a:lnSpc>
            </a:pPr>
            <a:r>
              <a:rPr lang="es-MX" sz="1400" dirty="0">
                <a:solidFill>
                  <a:srgbClr val="3C85A4"/>
                </a:solidFill>
              </a:rPr>
              <a:t>Para lograr mis objetivos, mantendré el equilibrio en mi vida de la siguiente forma:</a:t>
            </a:r>
          </a:p>
          <a:p>
            <a:endParaRPr lang="es-MX" dirty="0"/>
          </a:p>
        </p:txBody>
      </p:sp>
      <p:graphicFrame>
        <p:nvGraphicFramePr>
          <p:cNvPr id="8" name="Tabla 9">
            <a:extLst>
              <a:ext uri="{FF2B5EF4-FFF2-40B4-BE49-F238E27FC236}">
                <a16:creationId xmlns:a16="http://schemas.microsoft.com/office/drawing/2014/main" id="{798F5520-3DAF-4FC1-BAB4-4371CA3B8B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939418"/>
              </p:ext>
            </p:extLst>
          </p:nvPr>
        </p:nvGraphicFramePr>
        <p:xfrm>
          <a:off x="6025659" y="1162780"/>
          <a:ext cx="5439508" cy="4776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9754">
                  <a:extLst>
                    <a:ext uri="{9D8B030D-6E8A-4147-A177-3AD203B41FA5}">
                      <a16:colId xmlns:a16="http://schemas.microsoft.com/office/drawing/2014/main" val="357484493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4235498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Área social-emocional</a:t>
                      </a:r>
                    </a:p>
                  </a:txBody>
                  <a:tcPr anchor="ctr">
                    <a:solidFill>
                      <a:srgbClr val="3C85A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s-MX" sz="1800" dirty="0">
                          <a:effectLst/>
                        </a:rPr>
                        <a:t>Acciones</a:t>
                      </a:r>
                    </a:p>
                  </a:txBody>
                  <a:tcPr>
                    <a:solidFill>
                      <a:srgbClr val="3C85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54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salir con un amigo o amiga.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600" b="1" dirty="0">
                          <a:solidFill>
                            <a:srgbClr val="1480A2"/>
                          </a:solidFill>
                        </a:rPr>
                        <a:t>Por ejemplo: </a:t>
                      </a:r>
                      <a:r>
                        <a:rPr lang="es-MX" sz="1600" dirty="0"/>
                        <a:t>quedaré de verme con alguien para salir a tomar un café y conversar al menos una vez a la semana.</a:t>
                      </a:r>
                    </a:p>
                  </a:txBody>
                  <a:tcPr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4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8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0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51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289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07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235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7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D9E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99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/>
                    </a:p>
                  </a:txBody>
                  <a:tcPr anchor="ctr">
                    <a:solidFill>
                      <a:srgbClr val="9FD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168646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C737FDB7-9296-4890-B3B3-EB17BD6507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568" y="1804615"/>
            <a:ext cx="576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984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891</Words>
  <Application>Microsoft Office PowerPoint</Application>
  <PresentationFormat>Panorámica</PresentationFormat>
  <Paragraphs>73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objetivo 1</vt:lpstr>
      <vt:lpstr>Define el objetivo 2</vt:lpstr>
      <vt:lpstr>Define el objetivo 3</vt:lpstr>
      <vt:lpstr>Actividades  y administración  del tiempo</vt:lpstr>
      <vt:lpstr>Equilibrio en las diferentes áreas  de vida</vt:lpstr>
      <vt:lpstr>Equilibrio en las diferentes áreas  de vida</vt:lpstr>
      <vt:lpstr>Equilibrio en las diferentes áreas  de vida</vt:lpstr>
      <vt:lpstr>Equilibrio en las diferentes áreas  de vida</vt:lpstr>
      <vt:lpstr>Identificación y manejo del estrés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108</cp:revision>
  <dcterms:created xsi:type="dcterms:W3CDTF">2019-10-02T17:46:59Z</dcterms:created>
  <dcterms:modified xsi:type="dcterms:W3CDTF">2021-03-17T23:10:27Z</dcterms:modified>
</cp:coreProperties>
</file>